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8" r:id="rId5"/>
    <p:sldMasterId id="2147483676" r:id="rId6"/>
    <p:sldMasterId id="2147483680" r:id="rId7"/>
  </p:sldMasterIdLst>
  <p:notesMasterIdLst>
    <p:notesMasterId r:id="rId17"/>
  </p:notesMasterIdLst>
  <p:sldIdLst>
    <p:sldId id="268" r:id="rId8"/>
    <p:sldId id="269" r:id="rId9"/>
    <p:sldId id="270" r:id="rId10"/>
    <p:sldId id="264" r:id="rId11"/>
    <p:sldId id="587" r:id="rId12"/>
    <p:sldId id="588" r:id="rId13"/>
    <p:sldId id="271" r:id="rId14"/>
    <p:sldId id="589" r:id="rId15"/>
    <p:sldId id="5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FDB70F-21D2-0597-5CB2-4EB79C5CD308}" name="Dan Barrios-O'Neill" initials="DB" userId="S::Dan.Barrios-ONeill@cornwallwildlifetrust.org.uk::b96db093-48fd-4c87-a577-4be59c475b7f" providerId="AD"/>
  <p188:author id="{DA9CD376-AF51-002E-3FE1-6621A4EE600D}" name="James Webb" initials="JW" userId="S::James.Webb@cornwallwildlifetrust.org.uk::e96cf446-ec6c-444c-a440-81f87080c3c0" providerId="AD"/>
  <p188:author id="{79230ACB-BD5C-0F7A-A70A-FA8D52BD29CD}" name="Matt Walpole" initials="MW" userId="S::Matt.Walpole@cornwallwildlifetrust.org.uk::ae1caae3-f107-4232-8b13-cc6732cb6e67" providerId="AD"/>
  <p188:author id="{F2843AD7-A53E-895D-8F94-21D08AE666B3}" name="Cheryl Marriott" initials="CM" userId="S::cheryl.marriott@cornwallwildlifetrust.org.uk::14f00372-f7b7-4a55-b8ed-15683c1c9f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511D"/>
    <a:srgbClr val="8BCAB3"/>
    <a:srgbClr val="1674BA"/>
    <a:srgbClr val="4D9D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1741F-C9B3-4981-8A3C-2105014F3FA3}" type="datetimeFigureOut">
              <a:rPr lang="en-GB" smtClean="0"/>
              <a:t>17/09/2025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7453C7-4B95-4AD8-871C-8724D421FAD5}" type="slidenum">
              <a:rPr lang="en-GB" smtClean="0"/>
              <a:t>‹#›</a:t>
            </a:fld>
            <a:endParaRPr lang="en-GB"/>
          </a:p>
        </p:txBody>
      </p:sp>
    </p:spTree>
    <p:extLst>
      <p:ext uri="{BB962C8B-B14F-4D97-AF65-F5344CB8AC3E}">
        <p14:creationId xmlns:p14="http://schemas.microsoft.com/office/powerpoint/2010/main" val="404517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7453C7-4B95-4AD8-871C-8724D421FAD5}" type="slidenum">
              <a:rPr lang="en-GB" smtClean="0"/>
              <a:t>4</a:t>
            </a:fld>
            <a:endParaRPr lang="en-GB"/>
          </a:p>
        </p:txBody>
      </p:sp>
    </p:spTree>
    <p:extLst>
      <p:ext uri="{BB962C8B-B14F-4D97-AF65-F5344CB8AC3E}">
        <p14:creationId xmlns:p14="http://schemas.microsoft.com/office/powerpoint/2010/main" val="2918914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with chough">
    <p:spTree>
      <p:nvGrpSpPr>
        <p:cNvPr id="1" name=""/>
        <p:cNvGrpSpPr/>
        <p:nvPr/>
      </p:nvGrpSpPr>
      <p:grpSpPr>
        <a:xfrm>
          <a:off x="0" y="0"/>
          <a:ext cx="0" cy="0"/>
          <a:chOff x="0" y="0"/>
          <a:chExt cx="0" cy="0"/>
        </a:xfrm>
      </p:grpSpPr>
      <p:pic>
        <p:nvPicPr>
          <p:cNvPr id="4" name="Picture 3" descr="A blue and black text&#10;&#10;AI-generated content may be incorrect.">
            <a:extLst>
              <a:ext uri="{FF2B5EF4-FFF2-40B4-BE49-F238E27FC236}">
                <a16:creationId xmlns:a16="http://schemas.microsoft.com/office/drawing/2014/main" id="{2C145347-0E5F-9155-640F-170BEE59E6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8898" y="5891871"/>
            <a:ext cx="2133254" cy="414800"/>
          </a:xfrm>
          <a:prstGeom prst="rect">
            <a:avLst/>
          </a:prstGeom>
        </p:spPr>
      </p:pic>
      <p:sp>
        <p:nvSpPr>
          <p:cNvPr id="7" name="Title 1">
            <a:extLst>
              <a:ext uri="{FF2B5EF4-FFF2-40B4-BE49-F238E27FC236}">
                <a16:creationId xmlns:a16="http://schemas.microsoft.com/office/drawing/2014/main" id="{0978B52C-8218-BF1C-E222-D9EFD3EF7ED1}"/>
              </a:ext>
            </a:extLst>
          </p:cNvPr>
          <p:cNvSpPr>
            <a:spLocks noGrp="1" noChangeAspect="1"/>
          </p:cNvSpPr>
          <p:nvPr>
            <p:ph type="title"/>
          </p:nvPr>
        </p:nvSpPr>
        <p:spPr>
          <a:xfrm>
            <a:off x="430876" y="465714"/>
            <a:ext cx="11406447" cy="582209"/>
          </a:xfrm>
        </p:spPr>
        <p:txBody>
          <a:bodyPr>
            <a:noAutofit/>
          </a:bodyPr>
          <a:lstStyle>
            <a:lvl1pPr>
              <a:defRPr sz="4000" baseline="0">
                <a:solidFill>
                  <a:schemeClr val="tx2"/>
                </a:solidFill>
              </a:defRPr>
            </a:lvl1pPr>
          </a:lstStyle>
          <a:p>
            <a:r>
              <a:rPr lang="en-US"/>
              <a:t>Click to edit Master title style</a:t>
            </a:r>
            <a:endParaRPr lang="en-GB"/>
          </a:p>
        </p:txBody>
      </p:sp>
      <p:sp>
        <p:nvSpPr>
          <p:cNvPr id="11" name="Text Placeholder 10">
            <a:extLst>
              <a:ext uri="{FF2B5EF4-FFF2-40B4-BE49-F238E27FC236}">
                <a16:creationId xmlns:a16="http://schemas.microsoft.com/office/drawing/2014/main" id="{BDB3979B-097B-4169-C72F-027EBE81E4A9}"/>
              </a:ext>
            </a:extLst>
          </p:cNvPr>
          <p:cNvSpPr>
            <a:spLocks noGrp="1"/>
          </p:cNvSpPr>
          <p:nvPr>
            <p:ph type="body" sz="quarter" idx="10"/>
          </p:nvPr>
        </p:nvSpPr>
        <p:spPr>
          <a:xfrm>
            <a:off x="430212" y="1351697"/>
            <a:ext cx="11407111" cy="2349361"/>
          </a:xfrm>
        </p:spPr>
        <p:txBody>
          <a:bodyPr/>
          <a:lstStyle>
            <a:lvl5pPr>
              <a:defRPr/>
            </a:lvl5pPr>
            <a:lvl6pPr>
              <a:lnSpc>
                <a:spcPct val="100000"/>
              </a:lnSpc>
              <a:spcBef>
                <a:spcPts val="0"/>
              </a:spcBef>
              <a:spcAft>
                <a:spcPts val="800"/>
              </a:spcAft>
              <a:defRPr/>
            </a:lvl6pPr>
            <a:lvl7pPr>
              <a:lnSpc>
                <a:spcPct val="100000"/>
              </a:lnSpc>
              <a:spcBef>
                <a:spcPts val="0"/>
              </a:spcBef>
              <a:spcAft>
                <a:spcPts val="800"/>
              </a:spcAf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9" name="Picture 18" descr="Logo&#10;&#10;Description automatically generated">
            <a:extLst>
              <a:ext uri="{FF2B5EF4-FFF2-40B4-BE49-F238E27FC236}">
                <a16:creationId xmlns:a16="http://schemas.microsoft.com/office/drawing/2014/main" id="{794BE484-4BD8-DA7B-207A-036BCFF8C4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54677" y="5734051"/>
            <a:ext cx="1944220" cy="749200"/>
          </a:xfrm>
          <a:prstGeom prst="rect">
            <a:avLst/>
          </a:prstGeom>
        </p:spPr>
      </p:pic>
    </p:spTree>
    <p:extLst>
      <p:ext uri="{BB962C8B-B14F-4D97-AF65-F5344CB8AC3E}">
        <p14:creationId xmlns:p14="http://schemas.microsoft.com/office/powerpoint/2010/main" val="3767094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dger cover slide">
    <p:spTree>
      <p:nvGrpSpPr>
        <p:cNvPr id="1" name=""/>
        <p:cNvGrpSpPr/>
        <p:nvPr/>
      </p:nvGrpSpPr>
      <p:grpSpPr>
        <a:xfrm>
          <a:off x="0" y="0"/>
          <a:ext cx="0" cy="0"/>
          <a:chOff x="0" y="0"/>
          <a:chExt cx="0" cy="0"/>
        </a:xfrm>
      </p:grpSpPr>
      <p:pic>
        <p:nvPicPr>
          <p:cNvPr id="4" name="Picture 3" descr="A picture containing grass, mammal&#10;&#10;Description automatically generated">
            <a:extLst>
              <a:ext uri="{FF2B5EF4-FFF2-40B4-BE49-F238E27FC236}">
                <a16:creationId xmlns:a16="http://schemas.microsoft.com/office/drawing/2014/main" id="{EE5A2C14-1C13-63A0-89E8-94BED09592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D201FDB-87E8-B205-5496-CF005F2E7C56}"/>
              </a:ext>
            </a:extLst>
          </p:cNvPr>
          <p:cNvSpPr txBox="1"/>
          <p:nvPr userDrawn="1"/>
        </p:nvSpPr>
        <p:spPr>
          <a:xfrm>
            <a:off x="333375" y="323850"/>
            <a:ext cx="2752725" cy="276999"/>
          </a:xfrm>
          <a:prstGeom prst="rect">
            <a:avLst/>
          </a:prstGeom>
          <a:noFill/>
        </p:spPr>
        <p:txBody>
          <a:bodyPr wrap="square" rtlCol="0">
            <a:spAutoFit/>
          </a:bodyPr>
          <a:lstStyle/>
          <a:p>
            <a:r>
              <a:rPr lang="en-GB" sz="1200">
                <a:solidFill>
                  <a:schemeClr val="bg1"/>
                </a:solidFill>
              </a:rPr>
              <a:t>Photo: Richard </a:t>
            </a:r>
            <a:r>
              <a:rPr lang="en-GB" sz="1200" err="1">
                <a:solidFill>
                  <a:schemeClr val="bg1"/>
                </a:solidFill>
              </a:rPr>
              <a:t>Birchett</a:t>
            </a:r>
            <a:endParaRPr lang="en-GB" sz="1200">
              <a:solidFill>
                <a:schemeClr val="bg1"/>
              </a:solidFill>
            </a:endParaRPr>
          </a:p>
        </p:txBody>
      </p:sp>
      <p:pic>
        <p:nvPicPr>
          <p:cNvPr id="6" name="Picture 5" descr="Text, logo&#10;&#10;Description automatically generated">
            <a:extLst>
              <a:ext uri="{FF2B5EF4-FFF2-40B4-BE49-F238E27FC236}">
                <a16:creationId xmlns:a16="http://schemas.microsoft.com/office/drawing/2014/main" id="{AA172840-E511-995A-7740-68F7D9FBE63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3875" y="5415755"/>
            <a:ext cx="2562225" cy="1025964"/>
          </a:xfrm>
          <a:prstGeom prst="rect">
            <a:avLst/>
          </a:prstGeom>
        </p:spPr>
      </p:pic>
      <p:sp>
        <p:nvSpPr>
          <p:cNvPr id="8" name="Text Placeholder 23">
            <a:extLst>
              <a:ext uri="{FF2B5EF4-FFF2-40B4-BE49-F238E27FC236}">
                <a16:creationId xmlns:a16="http://schemas.microsoft.com/office/drawing/2014/main" id="{D628E04D-F62D-1DD6-05FC-F76ED738120F}"/>
              </a:ext>
            </a:extLst>
          </p:cNvPr>
          <p:cNvSpPr>
            <a:spLocks noGrp="1"/>
          </p:cNvSpPr>
          <p:nvPr>
            <p:ph type="body" sz="quarter" idx="10" hasCustomPrompt="1"/>
          </p:nvPr>
        </p:nvSpPr>
        <p:spPr>
          <a:xfrm>
            <a:off x="523875" y="1153672"/>
            <a:ext cx="6219826" cy="457200"/>
          </a:xfrm>
        </p:spPr>
        <p:txBody>
          <a:bodyPr>
            <a:noAutofit/>
          </a:bodyPr>
          <a:lstStyle>
            <a:lvl1pPr>
              <a:defRPr sz="6500">
                <a:solidFill>
                  <a:schemeClr val="bg1"/>
                </a:solidFill>
                <a:latin typeface="Adelle Eb" panose="02000503000000020004" pitchFamily="50" charset="0"/>
              </a:defRPr>
            </a:lvl1pPr>
          </a:lstStyle>
          <a:p>
            <a:pPr lvl="0"/>
            <a:r>
              <a:rPr lang="en-US"/>
              <a:t>Presentation heading</a:t>
            </a:r>
          </a:p>
        </p:txBody>
      </p:sp>
      <p:sp>
        <p:nvSpPr>
          <p:cNvPr id="9" name="Text Placeholder 23">
            <a:extLst>
              <a:ext uri="{FF2B5EF4-FFF2-40B4-BE49-F238E27FC236}">
                <a16:creationId xmlns:a16="http://schemas.microsoft.com/office/drawing/2014/main" id="{DD1608F7-1969-6E9B-05BF-54223FEF3793}"/>
              </a:ext>
            </a:extLst>
          </p:cNvPr>
          <p:cNvSpPr>
            <a:spLocks noGrp="1"/>
          </p:cNvSpPr>
          <p:nvPr>
            <p:ph type="body" sz="quarter" idx="11" hasCustomPrompt="1"/>
          </p:nvPr>
        </p:nvSpPr>
        <p:spPr>
          <a:xfrm>
            <a:off x="523875" y="3284713"/>
            <a:ext cx="5829301" cy="457200"/>
          </a:xfrm>
        </p:spPr>
        <p:txBody>
          <a:bodyPr>
            <a:noAutofit/>
          </a:bodyPr>
          <a:lstStyle>
            <a:lvl1pPr>
              <a:defRPr sz="3000">
                <a:solidFill>
                  <a:schemeClr val="bg1"/>
                </a:solidFill>
              </a:defRPr>
            </a:lvl1pPr>
          </a:lstStyle>
          <a:p>
            <a:pPr lvl="0"/>
            <a:r>
              <a:rPr lang="en-US"/>
              <a:t>Presentation sub-heading</a:t>
            </a:r>
          </a:p>
        </p:txBody>
      </p:sp>
      <p:pic>
        <p:nvPicPr>
          <p:cNvPr id="2" name="Picture 1" descr="A black background with white text&#10;&#10;AI-generated content may be incorrect.">
            <a:extLst>
              <a:ext uri="{FF2B5EF4-FFF2-40B4-BE49-F238E27FC236}">
                <a16:creationId xmlns:a16="http://schemas.microsoft.com/office/drawing/2014/main" id="{263E9C15-7CF7-0666-C332-A833800B17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86100" y="5679900"/>
            <a:ext cx="2439401" cy="474328"/>
          </a:xfrm>
          <a:prstGeom prst="rect">
            <a:avLst/>
          </a:prstGeom>
        </p:spPr>
      </p:pic>
    </p:spTree>
    <p:extLst>
      <p:ext uri="{BB962C8B-B14F-4D97-AF65-F5344CB8AC3E}">
        <p14:creationId xmlns:p14="http://schemas.microsoft.com/office/powerpoint/2010/main" val="466246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mon blue cover slide">
    <p:spTree>
      <p:nvGrpSpPr>
        <p:cNvPr id="1" name=""/>
        <p:cNvGrpSpPr/>
        <p:nvPr/>
      </p:nvGrpSpPr>
      <p:grpSpPr>
        <a:xfrm>
          <a:off x="0" y="0"/>
          <a:ext cx="0" cy="0"/>
          <a:chOff x="0" y="0"/>
          <a:chExt cx="0" cy="0"/>
        </a:xfrm>
      </p:grpSpPr>
      <p:pic>
        <p:nvPicPr>
          <p:cNvPr id="3" name="Picture 2" descr="A blue and white butterfly&#10;&#10;Description automatically generated with medium confidence">
            <a:extLst>
              <a:ext uri="{FF2B5EF4-FFF2-40B4-BE49-F238E27FC236}">
                <a16:creationId xmlns:a16="http://schemas.microsoft.com/office/drawing/2014/main" id="{69C7B921-623A-32EB-10BC-C8D23FFD9A7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3679" cy="6858000"/>
          </a:xfrm>
          <a:prstGeom prst="rect">
            <a:avLst/>
          </a:prstGeom>
        </p:spPr>
      </p:pic>
      <p:sp>
        <p:nvSpPr>
          <p:cNvPr id="5" name="TextBox 4">
            <a:extLst>
              <a:ext uri="{FF2B5EF4-FFF2-40B4-BE49-F238E27FC236}">
                <a16:creationId xmlns:a16="http://schemas.microsoft.com/office/drawing/2014/main" id="{5D201FDB-87E8-B205-5496-CF005F2E7C56}"/>
              </a:ext>
            </a:extLst>
          </p:cNvPr>
          <p:cNvSpPr txBox="1"/>
          <p:nvPr userDrawn="1"/>
        </p:nvSpPr>
        <p:spPr>
          <a:xfrm>
            <a:off x="333375" y="323850"/>
            <a:ext cx="2752725" cy="276999"/>
          </a:xfrm>
          <a:prstGeom prst="rect">
            <a:avLst/>
          </a:prstGeom>
          <a:noFill/>
        </p:spPr>
        <p:txBody>
          <a:bodyPr wrap="square" rtlCol="0">
            <a:spAutoFit/>
          </a:bodyPr>
          <a:lstStyle/>
          <a:p>
            <a:r>
              <a:rPr lang="en-GB" sz="1200">
                <a:solidFill>
                  <a:schemeClr val="bg1"/>
                </a:solidFill>
              </a:rPr>
              <a:t>Photo: Malcolm Bishop</a:t>
            </a:r>
          </a:p>
        </p:txBody>
      </p:sp>
      <p:pic>
        <p:nvPicPr>
          <p:cNvPr id="6" name="Picture 5" descr="Text, logo&#10;&#10;Description automatically generated">
            <a:extLst>
              <a:ext uri="{FF2B5EF4-FFF2-40B4-BE49-F238E27FC236}">
                <a16:creationId xmlns:a16="http://schemas.microsoft.com/office/drawing/2014/main" id="{097B1FBD-42CF-CF8D-4B11-324A987AEC3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3875" y="5415755"/>
            <a:ext cx="2562225" cy="1025964"/>
          </a:xfrm>
          <a:prstGeom prst="rect">
            <a:avLst/>
          </a:prstGeom>
        </p:spPr>
      </p:pic>
      <p:sp>
        <p:nvSpPr>
          <p:cNvPr id="8" name="Text Placeholder 23">
            <a:extLst>
              <a:ext uri="{FF2B5EF4-FFF2-40B4-BE49-F238E27FC236}">
                <a16:creationId xmlns:a16="http://schemas.microsoft.com/office/drawing/2014/main" id="{91A32C62-8CF1-D937-65B5-BBFB983C75A0}"/>
              </a:ext>
            </a:extLst>
          </p:cNvPr>
          <p:cNvSpPr>
            <a:spLocks noGrp="1"/>
          </p:cNvSpPr>
          <p:nvPr>
            <p:ph type="body" sz="quarter" idx="10" hasCustomPrompt="1"/>
          </p:nvPr>
        </p:nvSpPr>
        <p:spPr>
          <a:xfrm>
            <a:off x="523875" y="1153672"/>
            <a:ext cx="6219826" cy="457200"/>
          </a:xfrm>
        </p:spPr>
        <p:txBody>
          <a:bodyPr>
            <a:noAutofit/>
          </a:bodyPr>
          <a:lstStyle>
            <a:lvl1pPr>
              <a:defRPr sz="6500">
                <a:solidFill>
                  <a:schemeClr val="bg1"/>
                </a:solidFill>
                <a:latin typeface="Adelle Eb" panose="02000503000000020004" pitchFamily="50" charset="0"/>
              </a:defRPr>
            </a:lvl1pPr>
          </a:lstStyle>
          <a:p>
            <a:pPr lvl="0"/>
            <a:r>
              <a:rPr lang="en-US"/>
              <a:t>Presentation heading</a:t>
            </a:r>
          </a:p>
        </p:txBody>
      </p:sp>
      <p:sp>
        <p:nvSpPr>
          <p:cNvPr id="9" name="Text Placeholder 23">
            <a:extLst>
              <a:ext uri="{FF2B5EF4-FFF2-40B4-BE49-F238E27FC236}">
                <a16:creationId xmlns:a16="http://schemas.microsoft.com/office/drawing/2014/main" id="{24567B8D-0C4D-1DCF-EAF9-7C19EE18DDFD}"/>
              </a:ext>
            </a:extLst>
          </p:cNvPr>
          <p:cNvSpPr>
            <a:spLocks noGrp="1"/>
          </p:cNvSpPr>
          <p:nvPr>
            <p:ph type="body" sz="quarter" idx="11" hasCustomPrompt="1"/>
          </p:nvPr>
        </p:nvSpPr>
        <p:spPr>
          <a:xfrm>
            <a:off x="523875" y="3284713"/>
            <a:ext cx="5829301" cy="457200"/>
          </a:xfrm>
        </p:spPr>
        <p:txBody>
          <a:bodyPr>
            <a:noAutofit/>
          </a:bodyPr>
          <a:lstStyle>
            <a:lvl1pPr>
              <a:defRPr sz="3000">
                <a:solidFill>
                  <a:schemeClr val="bg1"/>
                </a:solidFill>
              </a:defRPr>
            </a:lvl1pPr>
          </a:lstStyle>
          <a:p>
            <a:pPr lvl="0"/>
            <a:r>
              <a:rPr lang="en-US"/>
              <a:t>Presentation sub-heading</a:t>
            </a:r>
          </a:p>
        </p:txBody>
      </p:sp>
      <p:pic>
        <p:nvPicPr>
          <p:cNvPr id="2" name="Picture 1" descr="A black background with white text&#10;&#10;AI-generated content may be incorrect.">
            <a:extLst>
              <a:ext uri="{FF2B5EF4-FFF2-40B4-BE49-F238E27FC236}">
                <a16:creationId xmlns:a16="http://schemas.microsoft.com/office/drawing/2014/main" id="{C2F0EA4E-CB85-BD64-321B-A94361C608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86100" y="5679900"/>
            <a:ext cx="2439401" cy="474328"/>
          </a:xfrm>
          <a:prstGeom prst="rect">
            <a:avLst/>
          </a:prstGeom>
        </p:spPr>
      </p:pic>
    </p:spTree>
    <p:extLst>
      <p:ext uri="{BB962C8B-B14F-4D97-AF65-F5344CB8AC3E}">
        <p14:creationId xmlns:p14="http://schemas.microsoft.com/office/powerpoint/2010/main" val="1699185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pton Towans cover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201FDB-87E8-B205-5496-CF005F2E7C56}"/>
              </a:ext>
            </a:extLst>
          </p:cNvPr>
          <p:cNvSpPr txBox="1"/>
          <p:nvPr userDrawn="1"/>
        </p:nvSpPr>
        <p:spPr>
          <a:xfrm>
            <a:off x="333375" y="323850"/>
            <a:ext cx="2752725" cy="276999"/>
          </a:xfrm>
          <a:prstGeom prst="rect">
            <a:avLst/>
          </a:prstGeom>
          <a:noFill/>
        </p:spPr>
        <p:txBody>
          <a:bodyPr wrap="square" rtlCol="0">
            <a:spAutoFit/>
          </a:bodyPr>
          <a:lstStyle/>
          <a:p>
            <a:r>
              <a:rPr lang="en-GB" sz="1200">
                <a:solidFill>
                  <a:schemeClr val="bg1"/>
                </a:solidFill>
              </a:rPr>
              <a:t>Photo: Malcolm Bishop</a:t>
            </a:r>
          </a:p>
        </p:txBody>
      </p:sp>
      <p:pic>
        <p:nvPicPr>
          <p:cNvPr id="4" name="Picture 3" descr="A picture containing grass, outdoor, sky, nature&#10;&#10;Description automatically generated">
            <a:extLst>
              <a:ext uri="{FF2B5EF4-FFF2-40B4-BE49-F238E27FC236}">
                <a16:creationId xmlns:a16="http://schemas.microsoft.com/office/drawing/2014/main" id="{9035B6FB-9D6D-D166-6FF6-8BD072795B6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6" name="Picture 5" descr="Text, logo&#10;&#10;Description automatically generated">
            <a:extLst>
              <a:ext uri="{FF2B5EF4-FFF2-40B4-BE49-F238E27FC236}">
                <a16:creationId xmlns:a16="http://schemas.microsoft.com/office/drawing/2014/main" id="{CD7D089A-4D5C-0981-2E51-460E6693496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3875" y="5415755"/>
            <a:ext cx="2562225" cy="1025964"/>
          </a:xfrm>
          <a:prstGeom prst="rect">
            <a:avLst/>
          </a:prstGeom>
        </p:spPr>
      </p:pic>
      <p:sp>
        <p:nvSpPr>
          <p:cNvPr id="8" name="Text Placeholder 23">
            <a:extLst>
              <a:ext uri="{FF2B5EF4-FFF2-40B4-BE49-F238E27FC236}">
                <a16:creationId xmlns:a16="http://schemas.microsoft.com/office/drawing/2014/main" id="{ECC5346A-0B0C-1EC7-9CEF-F8BFAFCDD06A}"/>
              </a:ext>
            </a:extLst>
          </p:cNvPr>
          <p:cNvSpPr>
            <a:spLocks noGrp="1"/>
          </p:cNvSpPr>
          <p:nvPr>
            <p:ph type="body" sz="quarter" idx="10" hasCustomPrompt="1"/>
          </p:nvPr>
        </p:nvSpPr>
        <p:spPr>
          <a:xfrm>
            <a:off x="628650" y="2551102"/>
            <a:ext cx="6219826" cy="457200"/>
          </a:xfrm>
        </p:spPr>
        <p:txBody>
          <a:bodyPr>
            <a:noAutofit/>
          </a:bodyPr>
          <a:lstStyle>
            <a:lvl1pPr>
              <a:defRPr sz="6500">
                <a:solidFill>
                  <a:schemeClr val="bg1"/>
                </a:solidFill>
                <a:latin typeface="Adelle Eb" panose="02000503000000020004" pitchFamily="50" charset="0"/>
              </a:defRPr>
            </a:lvl1pPr>
          </a:lstStyle>
          <a:p>
            <a:pPr lvl="0"/>
            <a:r>
              <a:rPr lang="en-US"/>
              <a:t>Presentation heading</a:t>
            </a:r>
          </a:p>
        </p:txBody>
      </p:sp>
      <p:sp>
        <p:nvSpPr>
          <p:cNvPr id="9" name="Text Placeholder 23">
            <a:extLst>
              <a:ext uri="{FF2B5EF4-FFF2-40B4-BE49-F238E27FC236}">
                <a16:creationId xmlns:a16="http://schemas.microsoft.com/office/drawing/2014/main" id="{520C5B35-70D5-E7D1-49D5-0DFC6807AA81}"/>
              </a:ext>
            </a:extLst>
          </p:cNvPr>
          <p:cNvSpPr>
            <a:spLocks noGrp="1"/>
          </p:cNvSpPr>
          <p:nvPr>
            <p:ph type="body" sz="quarter" idx="11" hasCustomPrompt="1"/>
          </p:nvPr>
        </p:nvSpPr>
        <p:spPr>
          <a:xfrm>
            <a:off x="628650" y="4759942"/>
            <a:ext cx="5829301" cy="457200"/>
          </a:xfrm>
        </p:spPr>
        <p:txBody>
          <a:bodyPr>
            <a:noAutofit/>
          </a:bodyPr>
          <a:lstStyle>
            <a:lvl1pPr>
              <a:defRPr sz="3000">
                <a:solidFill>
                  <a:schemeClr val="bg1"/>
                </a:solidFill>
              </a:defRPr>
            </a:lvl1pPr>
          </a:lstStyle>
          <a:p>
            <a:pPr lvl="0"/>
            <a:r>
              <a:rPr lang="en-US"/>
              <a:t>Presentation sub-heading</a:t>
            </a:r>
          </a:p>
        </p:txBody>
      </p:sp>
      <p:pic>
        <p:nvPicPr>
          <p:cNvPr id="2" name="Picture 1" descr="A black background with white text&#10;&#10;AI-generated content may be incorrect.">
            <a:extLst>
              <a:ext uri="{FF2B5EF4-FFF2-40B4-BE49-F238E27FC236}">
                <a16:creationId xmlns:a16="http://schemas.microsoft.com/office/drawing/2014/main" id="{204BCB0B-275E-BC97-9988-8CA5BCFE11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86100" y="5679900"/>
            <a:ext cx="2439401" cy="474328"/>
          </a:xfrm>
          <a:prstGeom prst="rect">
            <a:avLst/>
          </a:prstGeom>
        </p:spPr>
      </p:pic>
    </p:spTree>
    <p:extLst>
      <p:ext uri="{BB962C8B-B14F-4D97-AF65-F5344CB8AC3E}">
        <p14:creationId xmlns:p14="http://schemas.microsoft.com/office/powerpoint/2010/main" val="257591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ker's Pit cover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201FDB-87E8-B205-5496-CF005F2E7C56}"/>
              </a:ext>
            </a:extLst>
          </p:cNvPr>
          <p:cNvSpPr txBox="1"/>
          <p:nvPr userDrawn="1"/>
        </p:nvSpPr>
        <p:spPr>
          <a:xfrm>
            <a:off x="333375" y="323850"/>
            <a:ext cx="2752725" cy="276999"/>
          </a:xfrm>
          <a:prstGeom prst="rect">
            <a:avLst/>
          </a:prstGeom>
          <a:noFill/>
        </p:spPr>
        <p:txBody>
          <a:bodyPr wrap="square" rtlCol="0">
            <a:spAutoFit/>
          </a:bodyPr>
          <a:lstStyle/>
          <a:p>
            <a:r>
              <a:rPr lang="en-GB" sz="1200">
                <a:solidFill>
                  <a:schemeClr val="bg1"/>
                </a:solidFill>
              </a:rPr>
              <a:t>Photo: Malcolm Bishop</a:t>
            </a:r>
          </a:p>
        </p:txBody>
      </p:sp>
      <p:pic>
        <p:nvPicPr>
          <p:cNvPr id="4" name="Picture 3" descr="A picture containing sky, outdoor, tree, water&#10;&#10;Description automatically generated">
            <a:extLst>
              <a:ext uri="{FF2B5EF4-FFF2-40B4-BE49-F238E27FC236}">
                <a16:creationId xmlns:a16="http://schemas.microsoft.com/office/drawing/2014/main" id="{8586811C-328E-A5B1-9A0B-57134688C25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descr="Text, logo&#10;&#10;Description automatically generated">
            <a:extLst>
              <a:ext uri="{FF2B5EF4-FFF2-40B4-BE49-F238E27FC236}">
                <a16:creationId xmlns:a16="http://schemas.microsoft.com/office/drawing/2014/main" id="{F7C76E0F-194E-746B-0F3C-06D4C496C42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3875" y="5415755"/>
            <a:ext cx="2562225" cy="1025964"/>
          </a:xfrm>
          <a:prstGeom prst="rect">
            <a:avLst/>
          </a:prstGeom>
        </p:spPr>
      </p:pic>
      <p:sp>
        <p:nvSpPr>
          <p:cNvPr id="12" name="Text Placeholder 23">
            <a:extLst>
              <a:ext uri="{FF2B5EF4-FFF2-40B4-BE49-F238E27FC236}">
                <a16:creationId xmlns:a16="http://schemas.microsoft.com/office/drawing/2014/main" id="{AE711606-1CF6-8A20-5F64-5994B1FDBE2D}"/>
              </a:ext>
            </a:extLst>
          </p:cNvPr>
          <p:cNvSpPr>
            <a:spLocks noGrp="1"/>
          </p:cNvSpPr>
          <p:nvPr>
            <p:ph type="body" sz="quarter" idx="10" hasCustomPrompt="1"/>
          </p:nvPr>
        </p:nvSpPr>
        <p:spPr>
          <a:xfrm>
            <a:off x="4876800" y="500460"/>
            <a:ext cx="6496051" cy="457200"/>
          </a:xfrm>
        </p:spPr>
        <p:txBody>
          <a:bodyPr>
            <a:noAutofit/>
          </a:bodyPr>
          <a:lstStyle>
            <a:lvl1pPr algn="r">
              <a:defRPr sz="6500">
                <a:solidFill>
                  <a:schemeClr val="bg1"/>
                </a:solidFill>
                <a:latin typeface="Adelle Eb" panose="02000503000000020004" pitchFamily="50" charset="0"/>
              </a:defRPr>
            </a:lvl1pPr>
          </a:lstStyle>
          <a:p>
            <a:pPr lvl="0"/>
            <a:r>
              <a:rPr lang="en-US"/>
              <a:t>Presentation heading</a:t>
            </a:r>
          </a:p>
        </p:txBody>
      </p:sp>
      <p:sp>
        <p:nvSpPr>
          <p:cNvPr id="13" name="Text Placeholder 23">
            <a:extLst>
              <a:ext uri="{FF2B5EF4-FFF2-40B4-BE49-F238E27FC236}">
                <a16:creationId xmlns:a16="http://schemas.microsoft.com/office/drawing/2014/main" id="{CCC4A56A-395D-00CB-A4E1-D81F31C0046A}"/>
              </a:ext>
            </a:extLst>
          </p:cNvPr>
          <p:cNvSpPr>
            <a:spLocks noGrp="1"/>
          </p:cNvSpPr>
          <p:nvPr>
            <p:ph type="body" sz="quarter" idx="11" hasCustomPrompt="1"/>
          </p:nvPr>
        </p:nvSpPr>
        <p:spPr>
          <a:xfrm>
            <a:off x="5543550" y="2809689"/>
            <a:ext cx="5829301" cy="457200"/>
          </a:xfrm>
        </p:spPr>
        <p:txBody>
          <a:bodyPr>
            <a:noAutofit/>
          </a:bodyPr>
          <a:lstStyle>
            <a:lvl1pPr algn="r">
              <a:defRPr sz="3000">
                <a:solidFill>
                  <a:schemeClr val="bg1"/>
                </a:solidFill>
              </a:defRPr>
            </a:lvl1pPr>
          </a:lstStyle>
          <a:p>
            <a:pPr lvl="0"/>
            <a:r>
              <a:rPr lang="en-US"/>
              <a:t>Presentation sub-heading</a:t>
            </a:r>
          </a:p>
        </p:txBody>
      </p:sp>
      <p:pic>
        <p:nvPicPr>
          <p:cNvPr id="2" name="Picture 1" descr="A black background with white text&#10;&#10;AI-generated content may be incorrect.">
            <a:extLst>
              <a:ext uri="{FF2B5EF4-FFF2-40B4-BE49-F238E27FC236}">
                <a16:creationId xmlns:a16="http://schemas.microsoft.com/office/drawing/2014/main" id="{DAFE4538-FA1B-F1D0-57EB-C162646398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86100" y="5679900"/>
            <a:ext cx="2439401" cy="474328"/>
          </a:xfrm>
          <a:prstGeom prst="rect">
            <a:avLst/>
          </a:prstGeom>
        </p:spPr>
      </p:pic>
    </p:spTree>
    <p:extLst>
      <p:ext uri="{BB962C8B-B14F-4D97-AF65-F5344CB8AC3E}">
        <p14:creationId xmlns:p14="http://schemas.microsoft.com/office/powerpoint/2010/main" val="3789954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unts Bay cover slid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6597692-CF0E-463F-9F52-BC65035DAB6B}"/>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ext, logo&#10;&#10;Description automatically generated">
            <a:extLst>
              <a:ext uri="{FF2B5EF4-FFF2-40B4-BE49-F238E27FC236}">
                <a16:creationId xmlns:a16="http://schemas.microsoft.com/office/drawing/2014/main" id="{F7C76E0F-194E-746B-0F3C-06D4C496C42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3875" y="5415755"/>
            <a:ext cx="2562225" cy="1025964"/>
          </a:xfrm>
          <a:prstGeom prst="rect">
            <a:avLst/>
          </a:prstGeom>
        </p:spPr>
      </p:pic>
      <p:sp>
        <p:nvSpPr>
          <p:cNvPr id="2" name="TextBox 1">
            <a:extLst>
              <a:ext uri="{FF2B5EF4-FFF2-40B4-BE49-F238E27FC236}">
                <a16:creationId xmlns:a16="http://schemas.microsoft.com/office/drawing/2014/main" id="{DF8E8DD1-3880-586F-3E13-58A0581DB718}"/>
              </a:ext>
            </a:extLst>
          </p:cNvPr>
          <p:cNvSpPr txBox="1"/>
          <p:nvPr userDrawn="1"/>
        </p:nvSpPr>
        <p:spPr>
          <a:xfrm>
            <a:off x="485775" y="476250"/>
            <a:ext cx="2752725" cy="276999"/>
          </a:xfrm>
          <a:prstGeom prst="rect">
            <a:avLst/>
          </a:prstGeom>
          <a:noFill/>
        </p:spPr>
        <p:txBody>
          <a:bodyPr wrap="square" rtlCol="0">
            <a:spAutoFit/>
          </a:bodyPr>
          <a:lstStyle/>
          <a:p>
            <a:r>
              <a:rPr lang="en-GB" sz="1200">
                <a:solidFill>
                  <a:schemeClr val="bg1"/>
                </a:solidFill>
              </a:rPr>
              <a:t>Photo: Rupert Kirkland</a:t>
            </a:r>
          </a:p>
        </p:txBody>
      </p:sp>
      <p:sp>
        <p:nvSpPr>
          <p:cNvPr id="3" name="Text Placeholder 23">
            <a:extLst>
              <a:ext uri="{FF2B5EF4-FFF2-40B4-BE49-F238E27FC236}">
                <a16:creationId xmlns:a16="http://schemas.microsoft.com/office/drawing/2014/main" id="{C50E5C7B-B53E-6DEA-90AA-903701CDD74C}"/>
              </a:ext>
            </a:extLst>
          </p:cNvPr>
          <p:cNvSpPr>
            <a:spLocks noGrp="1"/>
          </p:cNvSpPr>
          <p:nvPr>
            <p:ph type="body" sz="quarter" idx="10" hasCustomPrompt="1"/>
          </p:nvPr>
        </p:nvSpPr>
        <p:spPr>
          <a:xfrm>
            <a:off x="4876800" y="500460"/>
            <a:ext cx="6496051" cy="457200"/>
          </a:xfrm>
        </p:spPr>
        <p:txBody>
          <a:bodyPr>
            <a:noAutofit/>
          </a:bodyPr>
          <a:lstStyle>
            <a:lvl1pPr algn="r">
              <a:defRPr sz="6500">
                <a:solidFill>
                  <a:schemeClr val="bg1"/>
                </a:solidFill>
                <a:latin typeface="Adelle Eb" panose="02000503000000020004" pitchFamily="50" charset="0"/>
              </a:defRPr>
            </a:lvl1pPr>
          </a:lstStyle>
          <a:p>
            <a:pPr lvl="0"/>
            <a:r>
              <a:rPr lang="en-US"/>
              <a:t>Presentation heading</a:t>
            </a:r>
          </a:p>
        </p:txBody>
      </p:sp>
      <p:sp>
        <p:nvSpPr>
          <p:cNvPr id="6" name="Text Placeholder 23">
            <a:extLst>
              <a:ext uri="{FF2B5EF4-FFF2-40B4-BE49-F238E27FC236}">
                <a16:creationId xmlns:a16="http://schemas.microsoft.com/office/drawing/2014/main" id="{6312BB7C-DB9E-F3C5-7C9F-3EB08CCF5319}"/>
              </a:ext>
            </a:extLst>
          </p:cNvPr>
          <p:cNvSpPr>
            <a:spLocks noGrp="1"/>
          </p:cNvSpPr>
          <p:nvPr>
            <p:ph type="body" sz="quarter" idx="11" hasCustomPrompt="1"/>
          </p:nvPr>
        </p:nvSpPr>
        <p:spPr>
          <a:xfrm>
            <a:off x="5543550" y="2657289"/>
            <a:ext cx="5829301" cy="457200"/>
          </a:xfrm>
        </p:spPr>
        <p:txBody>
          <a:bodyPr>
            <a:noAutofit/>
          </a:bodyPr>
          <a:lstStyle>
            <a:lvl1pPr algn="r">
              <a:defRPr sz="3000">
                <a:solidFill>
                  <a:schemeClr val="bg1"/>
                </a:solidFill>
              </a:defRPr>
            </a:lvl1pPr>
          </a:lstStyle>
          <a:p>
            <a:pPr lvl="0"/>
            <a:r>
              <a:rPr lang="en-US"/>
              <a:t>Presentation sub-heading</a:t>
            </a:r>
          </a:p>
        </p:txBody>
      </p:sp>
      <p:pic>
        <p:nvPicPr>
          <p:cNvPr id="4" name="Picture 3" descr="A black background with white text&#10;&#10;AI-generated content may be incorrect.">
            <a:extLst>
              <a:ext uri="{FF2B5EF4-FFF2-40B4-BE49-F238E27FC236}">
                <a16:creationId xmlns:a16="http://schemas.microsoft.com/office/drawing/2014/main" id="{AA9090CA-7C4D-693C-51CC-C5A47C9A36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86100" y="5679900"/>
            <a:ext cx="2439401" cy="474328"/>
          </a:xfrm>
          <a:prstGeom prst="rect">
            <a:avLst/>
          </a:prstGeom>
        </p:spPr>
      </p:pic>
    </p:spTree>
    <p:extLst>
      <p:ext uri="{BB962C8B-B14F-4D97-AF65-F5344CB8AC3E}">
        <p14:creationId xmlns:p14="http://schemas.microsoft.com/office/powerpoint/2010/main" val="1432202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lman Tor thank you ">
    <p:spTree>
      <p:nvGrpSpPr>
        <p:cNvPr id="1" name=""/>
        <p:cNvGrpSpPr/>
        <p:nvPr/>
      </p:nvGrpSpPr>
      <p:grpSpPr>
        <a:xfrm>
          <a:off x="0" y="0"/>
          <a:ext cx="0" cy="0"/>
          <a:chOff x="0" y="0"/>
          <a:chExt cx="0" cy="0"/>
        </a:xfrm>
      </p:grpSpPr>
      <p:pic>
        <p:nvPicPr>
          <p:cNvPr id="3" name="Picture 2" descr="A picture containing sky, outdoor, grass, plant&#10;&#10;Description automatically generated">
            <a:extLst>
              <a:ext uri="{FF2B5EF4-FFF2-40B4-BE49-F238E27FC236}">
                <a16:creationId xmlns:a16="http://schemas.microsoft.com/office/drawing/2014/main" id="{472EE71D-1811-306F-9AB9-C1B747A104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21" name="Picture 20" descr="Text, logo&#10;&#10;Description automatically generated">
            <a:extLst>
              <a:ext uri="{FF2B5EF4-FFF2-40B4-BE49-F238E27FC236}">
                <a16:creationId xmlns:a16="http://schemas.microsoft.com/office/drawing/2014/main" id="{C79BCD38-D1AB-0F8D-1756-D8520A477D3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23875" y="5415755"/>
            <a:ext cx="2562225" cy="1025964"/>
          </a:xfrm>
          <a:prstGeom prst="rect">
            <a:avLst/>
          </a:prstGeom>
        </p:spPr>
      </p:pic>
      <p:sp>
        <p:nvSpPr>
          <p:cNvPr id="24" name="Text Placeholder 23">
            <a:extLst>
              <a:ext uri="{FF2B5EF4-FFF2-40B4-BE49-F238E27FC236}">
                <a16:creationId xmlns:a16="http://schemas.microsoft.com/office/drawing/2014/main" id="{D0CE2643-A9BA-F41C-0C74-85290B2297EC}"/>
              </a:ext>
            </a:extLst>
          </p:cNvPr>
          <p:cNvSpPr>
            <a:spLocks noGrp="1"/>
          </p:cNvSpPr>
          <p:nvPr>
            <p:ph type="body" sz="quarter" idx="10" hasCustomPrompt="1"/>
          </p:nvPr>
        </p:nvSpPr>
        <p:spPr>
          <a:xfrm>
            <a:off x="2143123" y="2234109"/>
            <a:ext cx="7905751" cy="1608360"/>
          </a:xfrm>
          <a:solidFill>
            <a:srgbClr val="1674BA">
              <a:alpha val="50196"/>
            </a:srgbClr>
          </a:solidFill>
        </p:spPr>
        <p:txBody>
          <a:bodyPr>
            <a:noAutofit/>
          </a:bodyPr>
          <a:lstStyle>
            <a:lvl1pPr algn="ctr">
              <a:defRPr sz="8800">
                <a:solidFill>
                  <a:schemeClr val="bg1"/>
                </a:solidFill>
                <a:latin typeface="Adelle EB" panose="02000503000000020004" pitchFamily="50" charset="0"/>
              </a:defRPr>
            </a:lvl1pPr>
          </a:lstStyle>
          <a:p>
            <a:pPr lvl="0"/>
            <a:r>
              <a:rPr lang="en-US"/>
              <a:t>THANK YOU</a:t>
            </a:r>
          </a:p>
        </p:txBody>
      </p:sp>
      <p:pic>
        <p:nvPicPr>
          <p:cNvPr id="2" name="Picture 1" descr="A black background with white text&#10;&#10;AI-generated content may be incorrect.">
            <a:extLst>
              <a:ext uri="{FF2B5EF4-FFF2-40B4-BE49-F238E27FC236}">
                <a16:creationId xmlns:a16="http://schemas.microsoft.com/office/drawing/2014/main" id="{837E9A4F-8205-B4D6-48D8-04753EA354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86100" y="5679900"/>
            <a:ext cx="2439401" cy="474328"/>
          </a:xfrm>
          <a:prstGeom prst="rect">
            <a:avLst/>
          </a:prstGeom>
        </p:spPr>
      </p:pic>
    </p:spTree>
    <p:extLst>
      <p:ext uri="{BB962C8B-B14F-4D97-AF65-F5344CB8AC3E}">
        <p14:creationId xmlns:p14="http://schemas.microsoft.com/office/powerpoint/2010/main" val="2522479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oodland thank you">
    <p:spTree>
      <p:nvGrpSpPr>
        <p:cNvPr id="1" name=""/>
        <p:cNvGrpSpPr/>
        <p:nvPr/>
      </p:nvGrpSpPr>
      <p:grpSpPr>
        <a:xfrm>
          <a:off x="0" y="0"/>
          <a:ext cx="0" cy="0"/>
          <a:chOff x="0" y="0"/>
          <a:chExt cx="0" cy="0"/>
        </a:xfrm>
      </p:grpSpPr>
      <p:pic>
        <p:nvPicPr>
          <p:cNvPr id="2" name="Picture 1" descr="A picture containing tree, outdoor, plant, green&#10;&#10;Description automatically generated">
            <a:extLst>
              <a:ext uri="{FF2B5EF4-FFF2-40B4-BE49-F238E27FC236}">
                <a16:creationId xmlns:a16="http://schemas.microsoft.com/office/drawing/2014/main" id="{A69DB576-5894-A8FC-1135-33B236BC43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0"/>
            <a:ext cx="12192002" cy="6858000"/>
          </a:xfrm>
          <a:prstGeom prst="rect">
            <a:avLst/>
          </a:prstGeom>
          <a:solidFill>
            <a:schemeClr val="accent6">
              <a:lumMod val="60000"/>
              <a:lumOff val="40000"/>
            </a:schemeClr>
          </a:solidFill>
        </p:spPr>
      </p:pic>
      <p:pic>
        <p:nvPicPr>
          <p:cNvPr id="5" name="Picture 4" descr="Text, logo&#10;&#10;Description automatically generated">
            <a:extLst>
              <a:ext uri="{FF2B5EF4-FFF2-40B4-BE49-F238E27FC236}">
                <a16:creationId xmlns:a16="http://schemas.microsoft.com/office/drawing/2014/main" id="{8B9047A9-34F7-47AB-21A5-BDEAE9F0441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23875" y="5415755"/>
            <a:ext cx="2562225" cy="1025964"/>
          </a:xfrm>
          <a:prstGeom prst="rect">
            <a:avLst/>
          </a:prstGeom>
        </p:spPr>
      </p:pic>
      <p:sp>
        <p:nvSpPr>
          <p:cNvPr id="7" name="Text Placeholder 23">
            <a:extLst>
              <a:ext uri="{FF2B5EF4-FFF2-40B4-BE49-F238E27FC236}">
                <a16:creationId xmlns:a16="http://schemas.microsoft.com/office/drawing/2014/main" id="{4A22F6D0-FE4E-F684-DE70-77F9D01D34CD}"/>
              </a:ext>
            </a:extLst>
          </p:cNvPr>
          <p:cNvSpPr>
            <a:spLocks noGrp="1"/>
          </p:cNvSpPr>
          <p:nvPr>
            <p:ph type="body" sz="quarter" idx="12" hasCustomPrompt="1"/>
          </p:nvPr>
        </p:nvSpPr>
        <p:spPr>
          <a:xfrm>
            <a:off x="2143124" y="2442270"/>
            <a:ext cx="7905751" cy="1684886"/>
          </a:xfrm>
          <a:solidFill>
            <a:srgbClr val="4D9D34">
              <a:alpha val="50196"/>
            </a:srgbClr>
          </a:solidFill>
        </p:spPr>
        <p:txBody>
          <a:bodyPr>
            <a:noAutofit/>
          </a:bodyPr>
          <a:lstStyle>
            <a:lvl1pPr algn="ctr">
              <a:defRPr sz="9600">
                <a:solidFill>
                  <a:schemeClr val="bg1"/>
                </a:solidFill>
                <a:latin typeface="+mn-lt"/>
              </a:defRPr>
            </a:lvl1pPr>
          </a:lstStyle>
          <a:p>
            <a:pPr lvl="0"/>
            <a:r>
              <a:rPr lang="en-US"/>
              <a:t>THANK YOU</a:t>
            </a:r>
          </a:p>
        </p:txBody>
      </p:sp>
      <p:pic>
        <p:nvPicPr>
          <p:cNvPr id="3" name="Picture 2" descr="A black background with white text&#10;&#10;AI-generated content may be incorrect.">
            <a:extLst>
              <a:ext uri="{FF2B5EF4-FFF2-40B4-BE49-F238E27FC236}">
                <a16:creationId xmlns:a16="http://schemas.microsoft.com/office/drawing/2014/main" id="{B2A03869-3CBE-BB6E-C87B-CFEB950341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86100" y="5679900"/>
            <a:ext cx="2439401" cy="474328"/>
          </a:xfrm>
          <a:prstGeom prst="rect">
            <a:avLst/>
          </a:prstGeom>
        </p:spPr>
      </p:pic>
    </p:spTree>
    <p:extLst>
      <p:ext uri="{BB962C8B-B14F-4D97-AF65-F5344CB8AC3E}">
        <p14:creationId xmlns:p14="http://schemas.microsoft.com/office/powerpoint/2010/main" val="3122779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rine thank you">
    <p:spTree>
      <p:nvGrpSpPr>
        <p:cNvPr id="1" name=""/>
        <p:cNvGrpSpPr/>
        <p:nvPr/>
      </p:nvGrpSpPr>
      <p:grpSpPr>
        <a:xfrm>
          <a:off x="0" y="0"/>
          <a:ext cx="0" cy="0"/>
          <a:chOff x="0" y="0"/>
          <a:chExt cx="0" cy="0"/>
        </a:xfrm>
      </p:grpSpPr>
      <p:pic>
        <p:nvPicPr>
          <p:cNvPr id="10" name="Picture 9" descr="A picture containing swimming, ocean floor&#10;&#10;Description automatically generated">
            <a:extLst>
              <a:ext uri="{FF2B5EF4-FFF2-40B4-BE49-F238E27FC236}">
                <a16:creationId xmlns:a16="http://schemas.microsoft.com/office/drawing/2014/main" id="{5BEED329-14EA-1876-3E1B-B8E0F0992FB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5" name="Picture 4" descr="Text, logo&#10;&#10;Description automatically generated">
            <a:extLst>
              <a:ext uri="{FF2B5EF4-FFF2-40B4-BE49-F238E27FC236}">
                <a16:creationId xmlns:a16="http://schemas.microsoft.com/office/drawing/2014/main" id="{8B9047A9-34F7-47AB-21A5-BDEAE9F0441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23875" y="5415755"/>
            <a:ext cx="2562225" cy="1025964"/>
          </a:xfrm>
          <a:prstGeom prst="rect">
            <a:avLst/>
          </a:prstGeom>
        </p:spPr>
      </p:pic>
      <p:sp>
        <p:nvSpPr>
          <p:cNvPr id="7" name="Text Placeholder 23">
            <a:extLst>
              <a:ext uri="{FF2B5EF4-FFF2-40B4-BE49-F238E27FC236}">
                <a16:creationId xmlns:a16="http://schemas.microsoft.com/office/drawing/2014/main" id="{4A22F6D0-FE4E-F684-DE70-77F9D01D34CD}"/>
              </a:ext>
            </a:extLst>
          </p:cNvPr>
          <p:cNvSpPr>
            <a:spLocks noGrp="1"/>
          </p:cNvSpPr>
          <p:nvPr>
            <p:ph type="body" sz="quarter" idx="12" hasCustomPrompt="1"/>
          </p:nvPr>
        </p:nvSpPr>
        <p:spPr>
          <a:xfrm>
            <a:off x="2143124" y="2442270"/>
            <a:ext cx="7905751" cy="1684886"/>
          </a:xfrm>
          <a:solidFill>
            <a:schemeClr val="tx2">
              <a:alpha val="50196"/>
            </a:schemeClr>
          </a:solidFill>
        </p:spPr>
        <p:txBody>
          <a:bodyPr>
            <a:noAutofit/>
          </a:bodyPr>
          <a:lstStyle>
            <a:lvl1pPr algn="ctr">
              <a:defRPr sz="9600">
                <a:solidFill>
                  <a:schemeClr val="bg1"/>
                </a:solidFill>
                <a:latin typeface="+mn-lt"/>
              </a:defRPr>
            </a:lvl1pPr>
          </a:lstStyle>
          <a:p>
            <a:pPr lvl="0"/>
            <a:r>
              <a:rPr lang="en-US"/>
              <a:t>THANK YOU</a:t>
            </a:r>
          </a:p>
        </p:txBody>
      </p:sp>
      <p:pic>
        <p:nvPicPr>
          <p:cNvPr id="2" name="Picture 1" descr="A black background with white text&#10;&#10;AI-generated content may be incorrect.">
            <a:extLst>
              <a:ext uri="{FF2B5EF4-FFF2-40B4-BE49-F238E27FC236}">
                <a16:creationId xmlns:a16="http://schemas.microsoft.com/office/drawing/2014/main" id="{0CF876B3-48AC-0AF6-C24D-8963D5955F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86100" y="5679900"/>
            <a:ext cx="2439401" cy="474328"/>
          </a:xfrm>
          <a:prstGeom prst="rect">
            <a:avLst/>
          </a:prstGeom>
        </p:spPr>
      </p:pic>
    </p:spTree>
    <p:extLst>
      <p:ext uri="{BB962C8B-B14F-4D97-AF65-F5344CB8AC3E}">
        <p14:creationId xmlns:p14="http://schemas.microsoft.com/office/powerpoint/2010/main" val="47847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08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with basking shar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78B52C-8218-BF1C-E222-D9EFD3EF7ED1}"/>
              </a:ext>
            </a:extLst>
          </p:cNvPr>
          <p:cNvSpPr>
            <a:spLocks noGrp="1" noChangeAspect="1"/>
          </p:cNvSpPr>
          <p:nvPr>
            <p:ph type="title"/>
          </p:nvPr>
        </p:nvSpPr>
        <p:spPr>
          <a:xfrm>
            <a:off x="430876" y="465714"/>
            <a:ext cx="11406447" cy="582209"/>
          </a:xfrm>
        </p:spPr>
        <p:txBody>
          <a:bodyPr>
            <a:noAutofit/>
          </a:bodyPr>
          <a:lstStyle>
            <a:lvl1pPr>
              <a:defRPr sz="4000" baseline="0">
                <a:solidFill>
                  <a:schemeClr val="tx2"/>
                </a:solidFill>
              </a:defRPr>
            </a:lvl1pPr>
          </a:lstStyle>
          <a:p>
            <a:r>
              <a:rPr lang="en-US"/>
              <a:t>Click to edit Master title style</a:t>
            </a:r>
            <a:endParaRPr lang="en-GB"/>
          </a:p>
        </p:txBody>
      </p:sp>
      <p:pic>
        <p:nvPicPr>
          <p:cNvPr id="5" name="Picture 4" descr="Logo&#10;&#10;Description automatically generated">
            <a:extLst>
              <a:ext uri="{FF2B5EF4-FFF2-40B4-BE49-F238E27FC236}">
                <a16:creationId xmlns:a16="http://schemas.microsoft.com/office/drawing/2014/main" id="{510E68AE-713E-C631-0DF3-9935790F1AE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54677" y="5734051"/>
            <a:ext cx="1944220" cy="749200"/>
          </a:xfrm>
          <a:prstGeom prst="rect">
            <a:avLst/>
          </a:prstGeom>
        </p:spPr>
      </p:pic>
      <p:sp>
        <p:nvSpPr>
          <p:cNvPr id="2" name="Text Placeholder 10">
            <a:extLst>
              <a:ext uri="{FF2B5EF4-FFF2-40B4-BE49-F238E27FC236}">
                <a16:creationId xmlns:a16="http://schemas.microsoft.com/office/drawing/2014/main" id="{D67FBE88-EEF0-EBB8-1403-5BC89C294A2F}"/>
              </a:ext>
            </a:extLst>
          </p:cNvPr>
          <p:cNvSpPr>
            <a:spLocks noGrp="1"/>
          </p:cNvSpPr>
          <p:nvPr>
            <p:ph type="body" sz="quarter" idx="10"/>
          </p:nvPr>
        </p:nvSpPr>
        <p:spPr>
          <a:xfrm>
            <a:off x="430212" y="1351697"/>
            <a:ext cx="11407111" cy="2349361"/>
          </a:xfrm>
        </p:spPr>
        <p:txBody>
          <a:bodyPr/>
          <a:lstStyle>
            <a:lvl5pPr>
              <a:defRPr/>
            </a:lvl5pPr>
            <a:lvl6pPr>
              <a:lnSpc>
                <a:spcPct val="100000"/>
              </a:lnSpc>
              <a:spcBef>
                <a:spcPts val="0"/>
              </a:spcBef>
              <a:spcAft>
                <a:spcPts val="800"/>
              </a:spcAft>
              <a:defRPr/>
            </a:lvl6pPr>
            <a:lvl7pPr>
              <a:lnSpc>
                <a:spcPct val="100000"/>
              </a:lnSpc>
              <a:spcBef>
                <a:spcPts val="0"/>
              </a:spcBef>
              <a:spcAft>
                <a:spcPts val="800"/>
              </a:spcAf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A blue and black text&#10;&#10;AI-generated content may be incorrect.">
            <a:extLst>
              <a:ext uri="{FF2B5EF4-FFF2-40B4-BE49-F238E27FC236}">
                <a16:creationId xmlns:a16="http://schemas.microsoft.com/office/drawing/2014/main" id="{B0D0921A-B96A-6105-6BA7-87AF25E960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8898" y="5891871"/>
            <a:ext cx="2133254" cy="414800"/>
          </a:xfrm>
          <a:prstGeom prst="rect">
            <a:avLst/>
          </a:prstGeom>
        </p:spPr>
      </p:pic>
    </p:spTree>
    <p:extLst>
      <p:ext uri="{BB962C8B-B14F-4D97-AF65-F5344CB8AC3E}">
        <p14:creationId xmlns:p14="http://schemas.microsoft.com/office/powerpoint/2010/main" val="169450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images (right) with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78B52C-8218-BF1C-E222-D9EFD3EF7ED1}"/>
              </a:ext>
            </a:extLst>
          </p:cNvPr>
          <p:cNvSpPr>
            <a:spLocks noGrp="1" noChangeAspect="1"/>
          </p:cNvSpPr>
          <p:nvPr>
            <p:ph type="title"/>
          </p:nvPr>
        </p:nvSpPr>
        <p:spPr>
          <a:xfrm>
            <a:off x="430876" y="465714"/>
            <a:ext cx="11406447" cy="582209"/>
          </a:xfrm>
        </p:spPr>
        <p:txBody>
          <a:bodyPr>
            <a:noAutofit/>
          </a:bodyPr>
          <a:lstStyle>
            <a:lvl1pPr>
              <a:defRPr sz="4000" baseline="0">
                <a:solidFill>
                  <a:schemeClr val="tx2"/>
                </a:solidFill>
              </a:defRPr>
            </a:lvl1pPr>
          </a:lstStyle>
          <a:p>
            <a:r>
              <a:rPr lang="en-US"/>
              <a:t>Click to edit Master title style</a:t>
            </a:r>
            <a:endParaRPr lang="en-GB"/>
          </a:p>
        </p:txBody>
      </p:sp>
      <p:sp>
        <p:nvSpPr>
          <p:cNvPr id="11" name="Text Placeholder 10">
            <a:extLst>
              <a:ext uri="{FF2B5EF4-FFF2-40B4-BE49-F238E27FC236}">
                <a16:creationId xmlns:a16="http://schemas.microsoft.com/office/drawing/2014/main" id="{BDB3979B-097B-4169-C72F-027EBE81E4A9}"/>
              </a:ext>
            </a:extLst>
          </p:cNvPr>
          <p:cNvSpPr>
            <a:spLocks noGrp="1"/>
          </p:cNvSpPr>
          <p:nvPr>
            <p:ph type="body" sz="quarter" idx="10"/>
          </p:nvPr>
        </p:nvSpPr>
        <p:spPr>
          <a:xfrm>
            <a:off x="430876" y="1361152"/>
            <a:ext cx="6599238" cy="4262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72E67DD3-2AF8-2EE0-5C63-D33E2F248115}"/>
              </a:ext>
            </a:extLst>
          </p:cNvPr>
          <p:cNvSpPr>
            <a:spLocks noGrp="1"/>
          </p:cNvSpPr>
          <p:nvPr>
            <p:ph type="pic" sz="quarter" idx="11"/>
          </p:nvPr>
        </p:nvSpPr>
        <p:spPr>
          <a:xfrm>
            <a:off x="7134224" y="1361153"/>
            <a:ext cx="4703763" cy="2067848"/>
          </a:xfrm>
        </p:spPr>
        <p:txBody>
          <a:bodyPr/>
          <a:lstStyle/>
          <a:p>
            <a:r>
              <a:rPr lang="en-US"/>
              <a:t>Click icon to add picture</a:t>
            </a:r>
            <a:endParaRPr lang="en-GB"/>
          </a:p>
        </p:txBody>
      </p:sp>
      <p:pic>
        <p:nvPicPr>
          <p:cNvPr id="9" name="Picture 8" descr="Logo&#10;&#10;Description automatically generated">
            <a:extLst>
              <a:ext uri="{FF2B5EF4-FFF2-40B4-BE49-F238E27FC236}">
                <a16:creationId xmlns:a16="http://schemas.microsoft.com/office/drawing/2014/main" id="{2A032071-878C-1470-5A6A-6056E3F5D9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54677" y="5734051"/>
            <a:ext cx="1944220" cy="749200"/>
          </a:xfrm>
          <a:prstGeom prst="rect">
            <a:avLst/>
          </a:prstGeom>
        </p:spPr>
      </p:pic>
      <p:sp>
        <p:nvSpPr>
          <p:cNvPr id="2" name="Picture Placeholder 3">
            <a:extLst>
              <a:ext uri="{FF2B5EF4-FFF2-40B4-BE49-F238E27FC236}">
                <a16:creationId xmlns:a16="http://schemas.microsoft.com/office/drawing/2014/main" id="{93D9D8A8-4C2B-4C4F-0060-2B8DBA9388A1}"/>
              </a:ext>
            </a:extLst>
          </p:cNvPr>
          <p:cNvSpPr>
            <a:spLocks noGrp="1"/>
          </p:cNvSpPr>
          <p:nvPr>
            <p:ph type="pic" sz="quarter" idx="12"/>
          </p:nvPr>
        </p:nvSpPr>
        <p:spPr>
          <a:xfrm>
            <a:off x="7134224" y="3555712"/>
            <a:ext cx="4703763" cy="2067848"/>
          </a:xfrm>
        </p:spPr>
        <p:txBody>
          <a:bodyPr/>
          <a:lstStyle/>
          <a:p>
            <a:r>
              <a:rPr lang="en-US"/>
              <a:t>Click icon to add picture</a:t>
            </a:r>
            <a:endParaRPr lang="en-GB"/>
          </a:p>
        </p:txBody>
      </p:sp>
      <p:pic>
        <p:nvPicPr>
          <p:cNvPr id="5" name="Picture 4" descr="A blue and black text&#10;&#10;AI-generated content may be incorrect.">
            <a:extLst>
              <a:ext uri="{FF2B5EF4-FFF2-40B4-BE49-F238E27FC236}">
                <a16:creationId xmlns:a16="http://schemas.microsoft.com/office/drawing/2014/main" id="{67369CA3-7F69-65D6-6A67-7F4E6B8300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8898" y="5891871"/>
            <a:ext cx="2133254" cy="414800"/>
          </a:xfrm>
          <a:prstGeom prst="rect">
            <a:avLst/>
          </a:prstGeom>
        </p:spPr>
      </p:pic>
    </p:spTree>
    <p:extLst>
      <p:ext uri="{BB962C8B-B14F-4D97-AF65-F5344CB8AC3E}">
        <p14:creationId xmlns:p14="http://schemas.microsoft.com/office/powerpoint/2010/main" val="931317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images (right) with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78B52C-8218-BF1C-E222-D9EFD3EF7ED1}"/>
              </a:ext>
            </a:extLst>
          </p:cNvPr>
          <p:cNvSpPr>
            <a:spLocks noGrp="1" noChangeAspect="1"/>
          </p:cNvSpPr>
          <p:nvPr>
            <p:ph type="title"/>
          </p:nvPr>
        </p:nvSpPr>
        <p:spPr>
          <a:xfrm>
            <a:off x="430876" y="465714"/>
            <a:ext cx="11406447" cy="582209"/>
          </a:xfrm>
        </p:spPr>
        <p:txBody>
          <a:bodyPr>
            <a:noAutofit/>
          </a:bodyPr>
          <a:lstStyle>
            <a:lvl1pPr>
              <a:defRPr sz="4000" baseline="0">
                <a:solidFill>
                  <a:schemeClr val="tx2"/>
                </a:solidFill>
              </a:defRPr>
            </a:lvl1pPr>
          </a:lstStyle>
          <a:p>
            <a:r>
              <a:rPr lang="en-US"/>
              <a:t>Click to edit Master title style</a:t>
            </a:r>
            <a:endParaRPr lang="en-GB"/>
          </a:p>
        </p:txBody>
      </p:sp>
      <p:sp>
        <p:nvSpPr>
          <p:cNvPr id="11" name="Text Placeholder 10">
            <a:extLst>
              <a:ext uri="{FF2B5EF4-FFF2-40B4-BE49-F238E27FC236}">
                <a16:creationId xmlns:a16="http://schemas.microsoft.com/office/drawing/2014/main" id="{BDB3979B-097B-4169-C72F-027EBE81E4A9}"/>
              </a:ext>
            </a:extLst>
          </p:cNvPr>
          <p:cNvSpPr>
            <a:spLocks noGrp="1"/>
          </p:cNvSpPr>
          <p:nvPr>
            <p:ph type="body" sz="quarter" idx="10"/>
          </p:nvPr>
        </p:nvSpPr>
        <p:spPr>
          <a:xfrm>
            <a:off x="5238085" y="1361152"/>
            <a:ext cx="6599238" cy="4282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72E67DD3-2AF8-2EE0-5C63-D33E2F248115}"/>
              </a:ext>
            </a:extLst>
          </p:cNvPr>
          <p:cNvSpPr>
            <a:spLocks noGrp="1"/>
          </p:cNvSpPr>
          <p:nvPr>
            <p:ph type="pic" sz="quarter" idx="11"/>
          </p:nvPr>
        </p:nvSpPr>
        <p:spPr>
          <a:xfrm>
            <a:off x="430876" y="1361152"/>
            <a:ext cx="4703763" cy="2067848"/>
          </a:xfrm>
        </p:spPr>
        <p:txBody>
          <a:bodyPr/>
          <a:lstStyle/>
          <a:p>
            <a:r>
              <a:rPr lang="en-US"/>
              <a:t>Click icon to add picture</a:t>
            </a:r>
            <a:endParaRPr lang="en-GB"/>
          </a:p>
        </p:txBody>
      </p:sp>
      <p:pic>
        <p:nvPicPr>
          <p:cNvPr id="9" name="Picture 8" descr="Logo&#10;&#10;Description automatically generated">
            <a:extLst>
              <a:ext uri="{FF2B5EF4-FFF2-40B4-BE49-F238E27FC236}">
                <a16:creationId xmlns:a16="http://schemas.microsoft.com/office/drawing/2014/main" id="{2A032071-878C-1470-5A6A-6056E3F5D9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54677" y="5734051"/>
            <a:ext cx="1944220" cy="749200"/>
          </a:xfrm>
          <a:prstGeom prst="rect">
            <a:avLst/>
          </a:prstGeom>
        </p:spPr>
      </p:pic>
      <p:sp>
        <p:nvSpPr>
          <p:cNvPr id="2" name="Picture Placeholder 3">
            <a:extLst>
              <a:ext uri="{FF2B5EF4-FFF2-40B4-BE49-F238E27FC236}">
                <a16:creationId xmlns:a16="http://schemas.microsoft.com/office/drawing/2014/main" id="{93D9D8A8-4C2B-4C4F-0060-2B8DBA9388A1}"/>
              </a:ext>
            </a:extLst>
          </p:cNvPr>
          <p:cNvSpPr>
            <a:spLocks noGrp="1"/>
          </p:cNvSpPr>
          <p:nvPr>
            <p:ph type="pic" sz="quarter" idx="12"/>
          </p:nvPr>
        </p:nvSpPr>
        <p:spPr>
          <a:xfrm>
            <a:off x="430876" y="3576292"/>
            <a:ext cx="4703763" cy="2067848"/>
          </a:xfrm>
        </p:spPr>
        <p:txBody>
          <a:bodyPr/>
          <a:lstStyle/>
          <a:p>
            <a:r>
              <a:rPr lang="en-US"/>
              <a:t>Click icon to add picture</a:t>
            </a:r>
            <a:endParaRPr lang="en-GB"/>
          </a:p>
        </p:txBody>
      </p:sp>
      <p:pic>
        <p:nvPicPr>
          <p:cNvPr id="5" name="Picture 4" descr="A blue and black text&#10;&#10;AI-generated content may be incorrect.">
            <a:extLst>
              <a:ext uri="{FF2B5EF4-FFF2-40B4-BE49-F238E27FC236}">
                <a16:creationId xmlns:a16="http://schemas.microsoft.com/office/drawing/2014/main" id="{EE6C1229-CA86-F863-A061-05466F92BC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8898" y="5891871"/>
            <a:ext cx="2133254" cy="414800"/>
          </a:xfrm>
          <a:prstGeom prst="rect">
            <a:avLst/>
          </a:prstGeom>
        </p:spPr>
      </p:pic>
    </p:spTree>
    <p:extLst>
      <p:ext uri="{BB962C8B-B14F-4D97-AF65-F5344CB8AC3E}">
        <p14:creationId xmlns:p14="http://schemas.microsoft.com/office/powerpoint/2010/main" val="346751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 page image with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7F21DE4-7D3F-03B2-7532-8C8BF9939A0B}"/>
              </a:ext>
            </a:extLst>
          </p:cNvPr>
          <p:cNvSpPr>
            <a:spLocks noGrp="1"/>
          </p:cNvSpPr>
          <p:nvPr>
            <p:ph type="body" sz="quarter" idx="12" hasCustomPrompt="1"/>
          </p:nvPr>
        </p:nvSpPr>
        <p:spPr>
          <a:xfrm>
            <a:off x="6581775" y="4724400"/>
            <a:ext cx="3114675" cy="1381125"/>
          </a:xfrm>
          <a:solidFill>
            <a:schemeClr val="tx2">
              <a:alpha val="50196"/>
            </a:schemeClr>
          </a:solidFill>
        </p:spPr>
        <p:txBody>
          <a:bodyPr>
            <a:normAutofit/>
          </a:bodyPr>
          <a:lstStyle>
            <a:lvl1pPr>
              <a:defRPr sz="1400" baseline="0">
                <a:solidFill>
                  <a:schemeClr val="bg1"/>
                </a:solidFill>
                <a:latin typeface="Adelle Lt" panose="02000503000000020004" pitchFamily="50" charset="0"/>
              </a:defRPr>
            </a:lvl1pPr>
          </a:lstStyle>
          <a:p>
            <a:pPr lvl="0"/>
            <a:r>
              <a:rPr lang="en-US"/>
              <a:t>Add caption about photo. </a:t>
            </a:r>
          </a:p>
        </p:txBody>
      </p:sp>
      <p:sp>
        <p:nvSpPr>
          <p:cNvPr id="2" name="Title 1">
            <a:extLst>
              <a:ext uri="{FF2B5EF4-FFF2-40B4-BE49-F238E27FC236}">
                <a16:creationId xmlns:a16="http://schemas.microsoft.com/office/drawing/2014/main" id="{3613047A-FFB9-3AAA-9D17-683BB094B469}"/>
              </a:ext>
            </a:extLst>
          </p:cNvPr>
          <p:cNvSpPr>
            <a:spLocks noGrp="1" noChangeAspect="1"/>
          </p:cNvSpPr>
          <p:nvPr>
            <p:ph type="title" hasCustomPrompt="1"/>
          </p:nvPr>
        </p:nvSpPr>
        <p:spPr>
          <a:xfrm>
            <a:off x="471747" y="473059"/>
            <a:ext cx="5281353" cy="582209"/>
          </a:xfrm>
        </p:spPr>
        <p:txBody>
          <a:bodyPr>
            <a:noAutofit/>
          </a:bodyPr>
          <a:lstStyle>
            <a:lvl1pPr>
              <a:defRPr sz="4000" baseline="0"/>
            </a:lvl1pPr>
          </a:lstStyle>
          <a:p>
            <a:r>
              <a:rPr lang="en-US"/>
              <a:t>Add title</a:t>
            </a:r>
            <a:endParaRPr lang="en-GB"/>
          </a:p>
        </p:txBody>
      </p:sp>
      <p:sp>
        <p:nvSpPr>
          <p:cNvPr id="7" name="Text Placeholder 6">
            <a:extLst>
              <a:ext uri="{FF2B5EF4-FFF2-40B4-BE49-F238E27FC236}">
                <a16:creationId xmlns:a16="http://schemas.microsoft.com/office/drawing/2014/main" id="{48DBFB5D-D724-CF10-2C64-16D46E2C8B10}"/>
              </a:ext>
            </a:extLst>
          </p:cNvPr>
          <p:cNvSpPr>
            <a:spLocks noGrp="1"/>
          </p:cNvSpPr>
          <p:nvPr>
            <p:ph type="body" sz="quarter" idx="11"/>
          </p:nvPr>
        </p:nvSpPr>
        <p:spPr>
          <a:xfrm>
            <a:off x="471747" y="1300162"/>
            <a:ext cx="5281612"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Logo&#10;&#10;Description automatically generated">
            <a:extLst>
              <a:ext uri="{FF2B5EF4-FFF2-40B4-BE49-F238E27FC236}">
                <a16:creationId xmlns:a16="http://schemas.microsoft.com/office/drawing/2014/main" id="{DC980C3D-1CFC-1CD1-BD44-04A5F9E9FAE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54677" y="5734051"/>
            <a:ext cx="1944220" cy="749200"/>
          </a:xfrm>
          <a:prstGeom prst="rect">
            <a:avLst/>
          </a:prstGeom>
        </p:spPr>
      </p:pic>
      <p:sp>
        <p:nvSpPr>
          <p:cNvPr id="5" name="Picture Placeholder 4">
            <a:extLst>
              <a:ext uri="{FF2B5EF4-FFF2-40B4-BE49-F238E27FC236}">
                <a16:creationId xmlns:a16="http://schemas.microsoft.com/office/drawing/2014/main" id="{1904BB96-E478-4C3A-E3B4-30706E75BEF4}"/>
              </a:ext>
            </a:extLst>
          </p:cNvPr>
          <p:cNvSpPr>
            <a:spLocks noGrp="1"/>
          </p:cNvSpPr>
          <p:nvPr>
            <p:ph type="pic" sz="quarter" idx="10"/>
          </p:nvPr>
        </p:nvSpPr>
        <p:spPr>
          <a:xfrm>
            <a:off x="6096000" y="0"/>
            <a:ext cx="6096000" cy="6858000"/>
          </a:xfrm>
          <a:noFill/>
        </p:spPr>
        <p:txBody>
          <a:bodyPr/>
          <a:lstStyle/>
          <a:p>
            <a:r>
              <a:rPr lang="en-US"/>
              <a:t>Click icon to add picture</a:t>
            </a:r>
            <a:endParaRPr lang="en-GB"/>
          </a:p>
        </p:txBody>
      </p:sp>
      <p:pic>
        <p:nvPicPr>
          <p:cNvPr id="4" name="Picture 3" descr="A blue and black text&#10;&#10;AI-generated content may be incorrect.">
            <a:extLst>
              <a:ext uri="{FF2B5EF4-FFF2-40B4-BE49-F238E27FC236}">
                <a16:creationId xmlns:a16="http://schemas.microsoft.com/office/drawing/2014/main" id="{8055BF54-FAD3-CFAB-E3D8-68F5DBCD7F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8898" y="5891871"/>
            <a:ext cx="2133254" cy="414800"/>
          </a:xfrm>
          <a:prstGeom prst="rect">
            <a:avLst/>
          </a:prstGeom>
        </p:spPr>
      </p:pic>
    </p:spTree>
    <p:extLst>
      <p:ext uri="{BB962C8B-B14F-4D97-AF65-F5344CB8AC3E}">
        <p14:creationId xmlns:p14="http://schemas.microsoft.com/office/powerpoint/2010/main" val="902905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 page imag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3047A-FFB9-3AAA-9D17-683BB094B469}"/>
              </a:ext>
            </a:extLst>
          </p:cNvPr>
          <p:cNvSpPr>
            <a:spLocks noGrp="1" noChangeAspect="1"/>
          </p:cNvSpPr>
          <p:nvPr>
            <p:ph type="title" hasCustomPrompt="1"/>
          </p:nvPr>
        </p:nvSpPr>
        <p:spPr>
          <a:xfrm>
            <a:off x="471747" y="473059"/>
            <a:ext cx="7481627" cy="582209"/>
          </a:xfrm>
        </p:spPr>
        <p:txBody>
          <a:bodyPr>
            <a:noAutofit/>
          </a:bodyPr>
          <a:lstStyle>
            <a:lvl1pPr>
              <a:defRPr sz="4000" baseline="0"/>
            </a:lvl1pPr>
          </a:lstStyle>
          <a:p>
            <a:r>
              <a:rPr lang="en-US"/>
              <a:t>Add title</a:t>
            </a:r>
            <a:endParaRPr lang="en-GB"/>
          </a:p>
        </p:txBody>
      </p:sp>
      <p:sp>
        <p:nvSpPr>
          <p:cNvPr id="5" name="Picture Placeholder 4">
            <a:extLst>
              <a:ext uri="{FF2B5EF4-FFF2-40B4-BE49-F238E27FC236}">
                <a16:creationId xmlns:a16="http://schemas.microsoft.com/office/drawing/2014/main" id="{1904BB96-E478-4C3A-E3B4-30706E75BEF4}"/>
              </a:ext>
            </a:extLst>
          </p:cNvPr>
          <p:cNvSpPr>
            <a:spLocks noGrp="1"/>
          </p:cNvSpPr>
          <p:nvPr>
            <p:ph type="pic" sz="quarter" idx="10"/>
          </p:nvPr>
        </p:nvSpPr>
        <p:spPr>
          <a:xfrm>
            <a:off x="8124825" y="0"/>
            <a:ext cx="4067174" cy="6858000"/>
          </a:xfrm>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072BE004-7602-E194-4D5A-5574309AD424}"/>
              </a:ext>
            </a:extLst>
          </p:cNvPr>
          <p:cNvSpPr>
            <a:spLocks noGrp="1"/>
          </p:cNvSpPr>
          <p:nvPr>
            <p:ph type="body" sz="quarter" idx="11"/>
          </p:nvPr>
        </p:nvSpPr>
        <p:spPr>
          <a:xfrm>
            <a:off x="471487" y="1300162"/>
            <a:ext cx="7481887"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descr="Logo&#10;&#10;Description automatically generated">
            <a:extLst>
              <a:ext uri="{FF2B5EF4-FFF2-40B4-BE49-F238E27FC236}">
                <a16:creationId xmlns:a16="http://schemas.microsoft.com/office/drawing/2014/main" id="{581E48CE-021E-5706-CF2E-216DCB07CC4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54677" y="5734051"/>
            <a:ext cx="1944220" cy="749200"/>
          </a:xfrm>
          <a:prstGeom prst="rect">
            <a:avLst/>
          </a:prstGeom>
        </p:spPr>
      </p:pic>
      <p:sp>
        <p:nvSpPr>
          <p:cNvPr id="13" name="Text Placeholder 10">
            <a:extLst>
              <a:ext uri="{FF2B5EF4-FFF2-40B4-BE49-F238E27FC236}">
                <a16:creationId xmlns:a16="http://schemas.microsoft.com/office/drawing/2014/main" id="{4BFECD47-157B-0260-FFDF-5AD4BF48AD01}"/>
              </a:ext>
            </a:extLst>
          </p:cNvPr>
          <p:cNvSpPr>
            <a:spLocks noGrp="1"/>
          </p:cNvSpPr>
          <p:nvPr>
            <p:ph type="body" sz="quarter" idx="12" hasCustomPrompt="1"/>
          </p:nvPr>
        </p:nvSpPr>
        <p:spPr>
          <a:xfrm>
            <a:off x="8605838" y="4805362"/>
            <a:ext cx="3114675" cy="1381125"/>
          </a:xfrm>
          <a:solidFill>
            <a:schemeClr val="tx2">
              <a:alpha val="50196"/>
            </a:schemeClr>
          </a:solidFill>
        </p:spPr>
        <p:txBody>
          <a:bodyPr>
            <a:normAutofit/>
          </a:bodyPr>
          <a:lstStyle>
            <a:lvl1pPr>
              <a:defRPr sz="1400" baseline="0">
                <a:solidFill>
                  <a:schemeClr val="bg1"/>
                </a:solidFill>
                <a:latin typeface="Adelle Lt" panose="02000503000000020004" pitchFamily="50" charset="0"/>
              </a:defRPr>
            </a:lvl1pPr>
          </a:lstStyle>
          <a:p>
            <a:pPr lvl="0"/>
            <a:r>
              <a:rPr lang="en-US"/>
              <a:t>Add caption about photo. </a:t>
            </a:r>
          </a:p>
        </p:txBody>
      </p:sp>
      <p:pic>
        <p:nvPicPr>
          <p:cNvPr id="4" name="Picture 3" descr="A blue and black text&#10;&#10;AI-generated content may be incorrect.">
            <a:extLst>
              <a:ext uri="{FF2B5EF4-FFF2-40B4-BE49-F238E27FC236}">
                <a16:creationId xmlns:a16="http://schemas.microsoft.com/office/drawing/2014/main" id="{BFEB7A51-4AF4-88CF-572D-ED93160091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8898" y="5891871"/>
            <a:ext cx="2133254" cy="414800"/>
          </a:xfrm>
          <a:prstGeom prst="rect">
            <a:avLst/>
          </a:prstGeom>
        </p:spPr>
      </p:pic>
    </p:spTree>
    <p:extLst>
      <p:ext uri="{BB962C8B-B14F-4D97-AF65-F5344CB8AC3E}">
        <p14:creationId xmlns:p14="http://schemas.microsoft.com/office/powerpoint/2010/main" val="383454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noramic footer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3047A-FFB9-3AAA-9D17-683BB094B469}"/>
              </a:ext>
            </a:extLst>
          </p:cNvPr>
          <p:cNvSpPr>
            <a:spLocks noGrp="1" noChangeAspect="1"/>
          </p:cNvSpPr>
          <p:nvPr>
            <p:ph type="title" hasCustomPrompt="1"/>
          </p:nvPr>
        </p:nvSpPr>
        <p:spPr>
          <a:xfrm>
            <a:off x="471747" y="473059"/>
            <a:ext cx="11234478" cy="582209"/>
          </a:xfrm>
        </p:spPr>
        <p:txBody>
          <a:bodyPr>
            <a:noAutofit/>
          </a:bodyPr>
          <a:lstStyle>
            <a:lvl1pPr>
              <a:defRPr sz="4000" baseline="0"/>
            </a:lvl1pPr>
          </a:lstStyle>
          <a:p>
            <a:r>
              <a:rPr lang="en-US"/>
              <a:t>Add title</a:t>
            </a:r>
            <a:endParaRPr lang="en-GB"/>
          </a:p>
        </p:txBody>
      </p:sp>
      <p:sp>
        <p:nvSpPr>
          <p:cNvPr id="5" name="Picture Placeholder 4">
            <a:extLst>
              <a:ext uri="{FF2B5EF4-FFF2-40B4-BE49-F238E27FC236}">
                <a16:creationId xmlns:a16="http://schemas.microsoft.com/office/drawing/2014/main" id="{1904BB96-E478-4C3A-E3B4-30706E75BEF4}"/>
              </a:ext>
            </a:extLst>
          </p:cNvPr>
          <p:cNvSpPr>
            <a:spLocks noGrp="1"/>
          </p:cNvSpPr>
          <p:nvPr>
            <p:ph type="pic" sz="quarter" idx="10"/>
          </p:nvPr>
        </p:nvSpPr>
        <p:spPr>
          <a:xfrm>
            <a:off x="0" y="5410200"/>
            <a:ext cx="12191999" cy="1447800"/>
          </a:xfrm>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072BE004-7602-E194-4D5A-5574309AD424}"/>
              </a:ext>
            </a:extLst>
          </p:cNvPr>
          <p:cNvSpPr>
            <a:spLocks noGrp="1"/>
          </p:cNvSpPr>
          <p:nvPr>
            <p:ph type="body" sz="quarter" idx="11"/>
          </p:nvPr>
        </p:nvSpPr>
        <p:spPr>
          <a:xfrm>
            <a:off x="471487" y="1366647"/>
            <a:ext cx="11234738" cy="39277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955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ough cover slide">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95958289-0986-2DF0-65BF-FE6FBA3AAEC9}"/>
              </a:ext>
            </a:extLst>
          </p:cNvPr>
          <p:cNvSpPr/>
          <p:nvPr userDrawn="1"/>
        </p:nvSpPr>
        <p:spPr>
          <a:xfrm>
            <a:off x="0" y="0"/>
            <a:ext cx="12192000" cy="6858000"/>
          </a:xfrm>
          <a:custGeom>
            <a:avLst/>
            <a:gdLst/>
            <a:ahLst/>
            <a:cxnLst/>
            <a:rect l="l" t="t" r="r" b="b"/>
            <a:pathLst>
              <a:path w="1056109" h="594061">
                <a:moveTo>
                  <a:pt x="0" y="0"/>
                </a:moveTo>
                <a:lnTo>
                  <a:pt x="1056109" y="0"/>
                </a:lnTo>
                <a:lnTo>
                  <a:pt x="1056109" y="594061"/>
                </a:lnTo>
                <a:lnTo>
                  <a:pt x="0" y="594061"/>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pic>
        <p:nvPicPr>
          <p:cNvPr id="21" name="Picture 20" descr="Text, logo&#10;&#10;Description automatically generated">
            <a:extLst>
              <a:ext uri="{FF2B5EF4-FFF2-40B4-BE49-F238E27FC236}">
                <a16:creationId xmlns:a16="http://schemas.microsoft.com/office/drawing/2014/main" id="{C79BCD38-D1AB-0F8D-1756-D8520A477D3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3875" y="5415755"/>
            <a:ext cx="2562225" cy="1025964"/>
          </a:xfrm>
          <a:prstGeom prst="rect">
            <a:avLst/>
          </a:prstGeom>
        </p:spPr>
      </p:pic>
      <p:pic>
        <p:nvPicPr>
          <p:cNvPr id="3" name="Picture 2" descr="A black background with white text&#10;&#10;AI-generated content may be incorrect.">
            <a:extLst>
              <a:ext uri="{FF2B5EF4-FFF2-40B4-BE49-F238E27FC236}">
                <a16:creationId xmlns:a16="http://schemas.microsoft.com/office/drawing/2014/main" id="{CCE5F3E5-2A42-592F-6783-FCA811B911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86100" y="5679900"/>
            <a:ext cx="2439401" cy="474328"/>
          </a:xfrm>
          <a:prstGeom prst="rect">
            <a:avLst/>
          </a:prstGeom>
        </p:spPr>
      </p:pic>
    </p:spTree>
    <p:extLst>
      <p:ext uri="{BB962C8B-B14F-4D97-AF65-F5344CB8AC3E}">
        <p14:creationId xmlns:p14="http://schemas.microsoft.com/office/powerpoint/2010/main" val="2172912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ss jellyfish cover slide">
    <p:spTree>
      <p:nvGrpSpPr>
        <p:cNvPr id="1" name=""/>
        <p:cNvGrpSpPr/>
        <p:nvPr/>
      </p:nvGrpSpPr>
      <p:grpSpPr>
        <a:xfrm>
          <a:off x="0" y="0"/>
          <a:ext cx="0" cy="0"/>
          <a:chOff x="0" y="0"/>
          <a:chExt cx="0" cy="0"/>
        </a:xfrm>
      </p:grpSpPr>
      <p:pic>
        <p:nvPicPr>
          <p:cNvPr id="7" name="Picture 6" descr="A bird standing in grass&#10;&#10;AI-generated content may be incorrect.">
            <a:extLst>
              <a:ext uri="{FF2B5EF4-FFF2-40B4-BE49-F238E27FC236}">
                <a16:creationId xmlns:a16="http://schemas.microsoft.com/office/drawing/2014/main" id="{6C845E3B-35AD-D4D8-A16A-3B0A4064AE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1"/>
            <a:ext cx="12192000" cy="6858001"/>
          </a:xfrm>
          <a:prstGeom prst="rect">
            <a:avLst/>
          </a:prstGeom>
        </p:spPr>
      </p:pic>
      <p:pic>
        <p:nvPicPr>
          <p:cNvPr id="5" name="Picture 4" descr="Text, logo&#10;&#10;Description automatically generated">
            <a:extLst>
              <a:ext uri="{FF2B5EF4-FFF2-40B4-BE49-F238E27FC236}">
                <a16:creationId xmlns:a16="http://schemas.microsoft.com/office/drawing/2014/main" id="{8B9047A9-34F7-47AB-21A5-BDEAE9F0441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3875" y="5415755"/>
            <a:ext cx="2562225" cy="1025964"/>
          </a:xfrm>
          <a:prstGeom prst="rect">
            <a:avLst/>
          </a:prstGeom>
        </p:spPr>
      </p:pic>
      <p:pic>
        <p:nvPicPr>
          <p:cNvPr id="2" name="Picture 1" descr="A black background with white text&#10;&#10;AI-generated content may be incorrect.">
            <a:extLst>
              <a:ext uri="{FF2B5EF4-FFF2-40B4-BE49-F238E27FC236}">
                <a16:creationId xmlns:a16="http://schemas.microsoft.com/office/drawing/2014/main" id="{A53A8D94-1A9C-F367-3739-223A47F8853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86100" y="5679900"/>
            <a:ext cx="2439401" cy="474328"/>
          </a:xfrm>
          <a:prstGeom prst="rect">
            <a:avLst/>
          </a:prstGeom>
        </p:spPr>
      </p:pic>
    </p:spTree>
    <p:extLst>
      <p:ext uri="{BB962C8B-B14F-4D97-AF65-F5344CB8AC3E}">
        <p14:creationId xmlns:p14="http://schemas.microsoft.com/office/powerpoint/2010/main" val="2252196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0F4D1-5B5E-EB4E-CEFC-E42BA1CDAEE3}"/>
              </a:ext>
            </a:extLst>
          </p:cNvPr>
          <p:cNvSpPr>
            <a:spLocks noGrp="1" noChangeAspect="1"/>
          </p:cNvSpPr>
          <p:nvPr>
            <p:ph type="title"/>
          </p:nvPr>
        </p:nvSpPr>
        <p:spPr>
          <a:xfrm>
            <a:off x="471747" y="473059"/>
            <a:ext cx="11248506" cy="582209"/>
          </a:xfrm>
          <a:prstGeom prst="rect">
            <a:avLst/>
          </a:prstGeom>
        </p:spPr>
        <p:txBody>
          <a:bodyPr vert="horz" lIns="91440" tIns="45720" rIns="91440" bIns="4572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780D61-E6BF-6577-174F-015E2194A667}"/>
              </a:ext>
            </a:extLst>
          </p:cNvPr>
          <p:cNvSpPr>
            <a:spLocks noGrp="1" noChangeAspect="1"/>
          </p:cNvSpPr>
          <p:nvPr>
            <p:ph type="body" idx="1"/>
          </p:nvPr>
        </p:nvSpPr>
        <p:spPr>
          <a:xfrm>
            <a:off x="471747" y="1399635"/>
            <a:ext cx="11248505" cy="2349361"/>
          </a:xfrm>
          <a:prstGeom prst="rect">
            <a:avLst/>
          </a:prstGeom>
        </p:spPr>
        <p:txBody>
          <a:bodyPr vert="horz" wrap="square"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233448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6" r:id="rId4"/>
    <p:sldLayoutId id="2147483650" r:id="rId5"/>
    <p:sldLayoutId id="2147483651" r:id="rId6"/>
    <p:sldLayoutId id="2147483654" r:id="rId7"/>
  </p:sldLayoutIdLst>
  <p:txStyles>
    <p:titleStyle>
      <a:lvl1pPr algn="l" defTabSz="914400" rtl="0" eaLnBrk="1" latinLnBrk="0" hangingPunct="1">
        <a:lnSpc>
          <a:spcPct val="100000"/>
        </a:lnSpc>
        <a:spcBef>
          <a:spcPct val="0"/>
        </a:spcBef>
        <a:spcAft>
          <a:spcPts val="800"/>
        </a:spcAft>
        <a:buNone/>
        <a:defRPr sz="4500" kern="1200" baseline="0">
          <a:solidFill>
            <a:schemeClr val="tx2"/>
          </a:solidFill>
          <a:latin typeface="Adelle Eb" panose="02000503000000020004" pitchFamily="50" charset="0"/>
          <a:ea typeface="+mj-ea"/>
          <a:cs typeface="+mj-cs"/>
        </a:defRPr>
      </a:lvl1pPr>
    </p:titleStyle>
    <p:bodyStyle>
      <a:lvl1pPr marL="0" indent="0" algn="l" defTabSz="914400" rtl="0" eaLnBrk="1" latinLnBrk="0" hangingPunct="1">
        <a:lnSpc>
          <a:spcPct val="100000"/>
        </a:lnSpc>
        <a:spcBef>
          <a:spcPts val="0"/>
        </a:spcBef>
        <a:spcAft>
          <a:spcPts val="800"/>
        </a:spcAft>
        <a:buFontTx/>
        <a:buNone/>
        <a:defRPr sz="2400" kern="1200" baseline="0">
          <a:solidFill>
            <a:schemeClr val="tx1"/>
          </a:solidFill>
          <a:latin typeface="Adelle Eb" panose="02000503000000020004" pitchFamily="50" charset="0"/>
          <a:ea typeface="+mn-ea"/>
          <a:cs typeface="+mn-cs"/>
        </a:defRPr>
      </a:lvl1pPr>
      <a:lvl2pPr marL="0" indent="0" algn="l" defTabSz="914400" rtl="0" eaLnBrk="1" latinLnBrk="0" hangingPunct="1">
        <a:lnSpc>
          <a:spcPct val="100000"/>
        </a:lnSpc>
        <a:spcBef>
          <a:spcPts val="0"/>
        </a:spcBef>
        <a:spcAft>
          <a:spcPts val="800"/>
        </a:spcAft>
        <a:buClr>
          <a:schemeClr val="bg2"/>
        </a:buClr>
        <a:buFontTx/>
        <a:buNone/>
        <a:defRPr sz="2400" kern="1200" baseline="0">
          <a:solidFill>
            <a:schemeClr val="tx1"/>
          </a:solidFill>
          <a:latin typeface="+mn-lt"/>
          <a:ea typeface="+mn-ea"/>
          <a:cs typeface="+mn-cs"/>
        </a:defRPr>
      </a:lvl2pPr>
      <a:lvl3pPr marL="540000" indent="-228600" algn="l" defTabSz="914400" rtl="0" eaLnBrk="1" latinLnBrk="0" hangingPunct="1">
        <a:lnSpc>
          <a:spcPct val="100000"/>
        </a:lnSpc>
        <a:spcBef>
          <a:spcPts val="0"/>
        </a:spcBef>
        <a:spcAft>
          <a:spcPts val="800"/>
        </a:spcAft>
        <a:buClr>
          <a:schemeClr val="bg2"/>
        </a:buClr>
        <a:buFont typeface="Wingdings 2" panose="05020102010507070707" pitchFamily="18" charset="2"/>
        <a:buChar char="¡"/>
        <a:defRPr sz="2400" kern="1200" baseline="0">
          <a:solidFill>
            <a:schemeClr val="tx1"/>
          </a:solidFill>
          <a:latin typeface="+mn-lt"/>
          <a:ea typeface="+mn-ea"/>
          <a:cs typeface="+mn-cs"/>
        </a:defRPr>
      </a:lvl3pPr>
      <a:lvl4pPr marL="1080000" indent="-2286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mn-ea"/>
          <a:cs typeface="+mn-cs"/>
        </a:defRPr>
      </a:lvl4pPr>
      <a:lvl5pPr marL="1620000" indent="-228600" algn="l" defTabSz="914400" rtl="0" eaLnBrk="1" latinLnBrk="0" hangingPunct="1">
        <a:lnSpc>
          <a:spcPct val="100000"/>
        </a:lnSpc>
        <a:spcBef>
          <a:spcPts val="0"/>
        </a:spcBef>
        <a:spcAft>
          <a:spcPts val="800"/>
        </a:spcAft>
        <a:buFont typeface="Adelle Lt" panose="02000503000000020004" pitchFamily="50" charset="0"/>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0F4D1-5B5E-EB4E-CEFC-E42BA1CDAEE3}"/>
              </a:ext>
            </a:extLst>
          </p:cNvPr>
          <p:cNvSpPr>
            <a:spLocks noGrp="1"/>
          </p:cNvSpPr>
          <p:nvPr>
            <p:ph type="title"/>
          </p:nvPr>
        </p:nvSpPr>
        <p:spPr>
          <a:xfrm>
            <a:off x="471747" y="473059"/>
            <a:ext cx="11248506" cy="582209"/>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780D61-E6BF-6577-174F-015E2194A667}"/>
              </a:ext>
            </a:extLst>
          </p:cNvPr>
          <p:cNvSpPr>
            <a:spLocks noGrp="1"/>
          </p:cNvSpPr>
          <p:nvPr>
            <p:ph type="body" idx="1"/>
          </p:nvPr>
        </p:nvSpPr>
        <p:spPr>
          <a:xfrm>
            <a:off x="471747" y="1253331"/>
            <a:ext cx="1124850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717735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100000"/>
        </a:lnSpc>
        <a:spcBef>
          <a:spcPct val="0"/>
        </a:spcBef>
        <a:spcAft>
          <a:spcPts val="800"/>
        </a:spcAft>
        <a:buNone/>
        <a:defRPr sz="4000" kern="1200" baseline="0">
          <a:solidFill>
            <a:schemeClr val="tx2"/>
          </a:solidFill>
          <a:latin typeface="Adelle EB" panose="02000503000000020004" pitchFamily="50" charset="0"/>
          <a:ea typeface="+mj-ea"/>
          <a:cs typeface="+mj-cs"/>
        </a:defRPr>
      </a:lvl1pPr>
    </p:titleStyle>
    <p:bodyStyle>
      <a:lvl1pPr marL="0" indent="0" algn="l" defTabSz="914400" rtl="0" eaLnBrk="1" latinLnBrk="0" hangingPunct="1">
        <a:lnSpc>
          <a:spcPct val="100000"/>
        </a:lnSpc>
        <a:spcBef>
          <a:spcPts val="0"/>
        </a:spcBef>
        <a:spcAft>
          <a:spcPts val="800"/>
        </a:spcAft>
        <a:buFontTx/>
        <a:buNone/>
        <a:defRPr sz="2400" kern="1200" baseline="0">
          <a:solidFill>
            <a:schemeClr val="tx1"/>
          </a:solidFill>
          <a:latin typeface="Adelle Eb" panose="02000503000000020004" pitchFamily="50" charset="0"/>
          <a:ea typeface="+mn-ea"/>
          <a:cs typeface="+mn-cs"/>
        </a:defRPr>
      </a:lvl1pPr>
      <a:lvl2pPr marL="0" indent="0" algn="l" defTabSz="914400" rtl="0" eaLnBrk="1" latinLnBrk="0" hangingPunct="1">
        <a:lnSpc>
          <a:spcPct val="100000"/>
        </a:lnSpc>
        <a:spcBef>
          <a:spcPts val="0"/>
        </a:spcBef>
        <a:spcAft>
          <a:spcPts val="800"/>
        </a:spcAft>
        <a:buClr>
          <a:schemeClr val="bg2"/>
        </a:buClr>
        <a:buFontTx/>
        <a:buNone/>
        <a:defRPr sz="2400" kern="1200" baseline="0">
          <a:solidFill>
            <a:schemeClr val="tx1"/>
          </a:solidFill>
          <a:latin typeface="+mn-lt"/>
          <a:ea typeface="+mn-ea"/>
          <a:cs typeface="+mn-cs"/>
        </a:defRPr>
      </a:lvl2pPr>
      <a:lvl3pPr marL="540000" indent="-228600" algn="l" defTabSz="914400" rtl="0" eaLnBrk="1" latinLnBrk="0" hangingPunct="1">
        <a:lnSpc>
          <a:spcPct val="100000"/>
        </a:lnSpc>
        <a:spcBef>
          <a:spcPts val="0"/>
        </a:spcBef>
        <a:spcAft>
          <a:spcPts val="800"/>
        </a:spcAft>
        <a:buClr>
          <a:schemeClr val="bg2"/>
        </a:buClr>
        <a:buFont typeface="Wingdings 2" panose="05020102010507070707" pitchFamily="18" charset="2"/>
        <a:buChar char="¡"/>
        <a:defRPr sz="2400" kern="1200" baseline="0">
          <a:solidFill>
            <a:schemeClr val="tx1"/>
          </a:solidFill>
          <a:latin typeface="+mn-lt"/>
          <a:ea typeface="+mn-ea"/>
          <a:cs typeface="+mn-cs"/>
        </a:defRPr>
      </a:lvl3pPr>
      <a:lvl4pPr marL="1080000" indent="-2286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mn-ea"/>
          <a:cs typeface="+mn-cs"/>
        </a:defRPr>
      </a:lvl4pPr>
      <a:lvl5pPr marL="1620000" indent="-228600" algn="l" defTabSz="914400" rtl="0" eaLnBrk="1" latinLnBrk="0" hangingPunct="1">
        <a:lnSpc>
          <a:spcPct val="100000"/>
        </a:lnSpc>
        <a:spcBef>
          <a:spcPts val="0"/>
        </a:spcBef>
        <a:spcAft>
          <a:spcPts val="800"/>
        </a:spcAft>
        <a:buFont typeface="Adelle Lt" panose="02000503000000020004" pitchFamily="50" charset="0"/>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0F4D1-5B5E-EB4E-CEFC-E42BA1CDAEE3}"/>
              </a:ext>
            </a:extLst>
          </p:cNvPr>
          <p:cNvSpPr>
            <a:spLocks noGrp="1"/>
          </p:cNvSpPr>
          <p:nvPr>
            <p:ph type="title"/>
          </p:nvPr>
        </p:nvSpPr>
        <p:spPr>
          <a:xfrm>
            <a:off x="471747" y="473059"/>
            <a:ext cx="11248506" cy="582209"/>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780D61-E6BF-6577-174F-015E2194A667}"/>
              </a:ext>
            </a:extLst>
          </p:cNvPr>
          <p:cNvSpPr>
            <a:spLocks noGrp="1"/>
          </p:cNvSpPr>
          <p:nvPr>
            <p:ph type="body" idx="1"/>
          </p:nvPr>
        </p:nvSpPr>
        <p:spPr>
          <a:xfrm>
            <a:off x="471747" y="1253331"/>
            <a:ext cx="1124850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285101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l" defTabSz="914400" rtl="0" eaLnBrk="1" latinLnBrk="0" hangingPunct="1">
        <a:lnSpc>
          <a:spcPct val="100000"/>
        </a:lnSpc>
        <a:spcBef>
          <a:spcPct val="0"/>
        </a:spcBef>
        <a:spcAft>
          <a:spcPts val="800"/>
        </a:spcAft>
        <a:buNone/>
        <a:defRPr sz="4500" kern="1200" baseline="0">
          <a:solidFill>
            <a:schemeClr val="tx2"/>
          </a:solidFill>
          <a:latin typeface="Adelle EB" panose="02000503000000020004" pitchFamily="50" charset="0"/>
          <a:ea typeface="+mj-ea"/>
          <a:cs typeface="+mj-cs"/>
        </a:defRPr>
      </a:lvl1pPr>
    </p:titleStyle>
    <p:bodyStyle>
      <a:lvl1pPr marL="0" indent="0" algn="l" defTabSz="914400" rtl="0" eaLnBrk="1" latinLnBrk="0" hangingPunct="1">
        <a:lnSpc>
          <a:spcPct val="100000"/>
        </a:lnSpc>
        <a:spcBef>
          <a:spcPts val="0"/>
        </a:spcBef>
        <a:spcAft>
          <a:spcPts val="800"/>
        </a:spcAft>
        <a:buFontTx/>
        <a:buNone/>
        <a:defRPr sz="2400" kern="1200" baseline="0">
          <a:solidFill>
            <a:schemeClr val="tx1"/>
          </a:solidFill>
          <a:latin typeface="Adelle Eb" panose="02000503000000020004" pitchFamily="50" charset="0"/>
          <a:ea typeface="+mn-ea"/>
          <a:cs typeface="+mn-cs"/>
        </a:defRPr>
      </a:lvl1pPr>
      <a:lvl2pPr marL="0" indent="0" algn="l" defTabSz="914400" rtl="0" eaLnBrk="1" latinLnBrk="0" hangingPunct="1">
        <a:lnSpc>
          <a:spcPct val="100000"/>
        </a:lnSpc>
        <a:spcBef>
          <a:spcPts val="0"/>
        </a:spcBef>
        <a:spcAft>
          <a:spcPts val="800"/>
        </a:spcAft>
        <a:buClr>
          <a:schemeClr val="bg2"/>
        </a:buClr>
        <a:buFontTx/>
        <a:buNone/>
        <a:defRPr sz="2400" kern="1200" baseline="0">
          <a:solidFill>
            <a:schemeClr val="tx1"/>
          </a:solidFill>
          <a:latin typeface="+mn-lt"/>
          <a:ea typeface="+mn-ea"/>
          <a:cs typeface="+mn-cs"/>
        </a:defRPr>
      </a:lvl2pPr>
      <a:lvl3pPr marL="540000" indent="-228600" algn="l" defTabSz="914400" rtl="0" eaLnBrk="1" latinLnBrk="0" hangingPunct="1">
        <a:lnSpc>
          <a:spcPct val="100000"/>
        </a:lnSpc>
        <a:spcBef>
          <a:spcPts val="0"/>
        </a:spcBef>
        <a:spcAft>
          <a:spcPts val="800"/>
        </a:spcAft>
        <a:buClr>
          <a:schemeClr val="bg2"/>
        </a:buClr>
        <a:buFont typeface="Wingdings 2" panose="05020102010507070707" pitchFamily="18" charset="2"/>
        <a:buChar char="¡"/>
        <a:defRPr sz="2400" kern="1200" baseline="0">
          <a:solidFill>
            <a:schemeClr val="tx1"/>
          </a:solidFill>
          <a:latin typeface="+mn-lt"/>
          <a:ea typeface="+mn-ea"/>
          <a:cs typeface="+mn-cs"/>
        </a:defRPr>
      </a:lvl3pPr>
      <a:lvl4pPr marL="1080000" indent="-2286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mn-ea"/>
          <a:cs typeface="+mn-cs"/>
        </a:defRPr>
      </a:lvl4pPr>
      <a:lvl5pPr marL="1620000" indent="-228600" algn="l" defTabSz="914400" rtl="0" eaLnBrk="1" latinLnBrk="0" hangingPunct="1">
        <a:lnSpc>
          <a:spcPct val="100000"/>
        </a:lnSpc>
        <a:spcBef>
          <a:spcPts val="0"/>
        </a:spcBef>
        <a:spcAft>
          <a:spcPts val="800"/>
        </a:spcAft>
        <a:buFont typeface="Adelle Lt" panose="02000503000000020004" pitchFamily="50" charset="0"/>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299680"/>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100000"/>
        </a:lnSpc>
        <a:spcBef>
          <a:spcPct val="0"/>
        </a:spcBef>
        <a:spcAft>
          <a:spcPts val="800"/>
        </a:spcAft>
        <a:buNone/>
        <a:defRPr sz="4500" kern="120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Tx/>
        <a:buNone/>
        <a:defRPr sz="2400" kern="1200" baseline="0">
          <a:solidFill>
            <a:schemeClr val="tx1"/>
          </a:solidFill>
          <a:latin typeface="Adelle Eb" panose="02000503000000020004" pitchFamily="50" charset="0"/>
          <a:ea typeface="+mn-ea"/>
          <a:cs typeface="+mn-cs"/>
        </a:defRPr>
      </a:lvl1pPr>
      <a:lvl2pPr marL="0" indent="0" algn="l" defTabSz="914400" rtl="0" eaLnBrk="1" latinLnBrk="0" hangingPunct="1">
        <a:lnSpc>
          <a:spcPct val="100000"/>
        </a:lnSpc>
        <a:spcBef>
          <a:spcPts val="0"/>
        </a:spcBef>
        <a:spcAft>
          <a:spcPts val="800"/>
        </a:spcAft>
        <a:buClr>
          <a:schemeClr val="bg2"/>
        </a:buClr>
        <a:buFontTx/>
        <a:buNone/>
        <a:defRPr sz="2400" kern="1200" baseline="0">
          <a:solidFill>
            <a:schemeClr val="tx1"/>
          </a:solidFill>
          <a:latin typeface="+mn-lt"/>
          <a:ea typeface="+mn-ea"/>
          <a:cs typeface="+mn-cs"/>
        </a:defRPr>
      </a:lvl2pPr>
      <a:lvl3pPr marL="540000" indent="-228600" algn="l" defTabSz="914400" rtl="0" eaLnBrk="1" latinLnBrk="0" hangingPunct="1">
        <a:lnSpc>
          <a:spcPct val="100000"/>
        </a:lnSpc>
        <a:spcBef>
          <a:spcPts val="0"/>
        </a:spcBef>
        <a:spcAft>
          <a:spcPts val="800"/>
        </a:spcAft>
        <a:buClr>
          <a:schemeClr val="bg2"/>
        </a:buClr>
        <a:buFont typeface="Wingdings 2" panose="05020102010507070707" pitchFamily="18" charset="2"/>
        <a:buChar char="¡"/>
        <a:defRPr sz="2400" kern="1200" baseline="0">
          <a:solidFill>
            <a:schemeClr val="tx1"/>
          </a:solidFill>
          <a:latin typeface="+mn-lt"/>
          <a:ea typeface="+mn-ea"/>
          <a:cs typeface="+mn-cs"/>
        </a:defRPr>
      </a:lvl3pPr>
      <a:lvl4pPr marL="1080000" indent="-2286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mn-ea"/>
          <a:cs typeface="+mn-cs"/>
        </a:defRPr>
      </a:lvl4pPr>
      <a:lvl5pPr marL="1620000" indent="-228600" algn="l" defTabSz="914400" rtl="0" eaLnBrk="1" latinLnBrk="0" hangingPunct="1">
        <a:lnSpc>
          <a:spcPct val="100000"/>
        </a:lnSpc>
        <a:spcBef>
          <a:spcPts val="0"/>
        </a:spcBef>
        <a:spcAft>
          <a:spcPts val="800"/>
        </a:spcAft>
        <a:buFont typeface="Adelle Lt" panose="02000503000000020004" pitchFamily="50" charset="0"/>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mailto:recruitment@cornwallwildlifetrust.org.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id="{F92514B2-E567-E65B-58A6-85A07BACD369}"/>
              </a:ext>
            </a:extLst>
          </p:cNvPr>
          <p:cNvSpPr txBox="1"/>
          <p:nvPr/>
        </p:nvSpPr>
        <p:spPr>
          <a:xfrm>
            <a:off x="667193" y="1078647"/>
            <a:ext cx="7683563" cy="2528897"/>
          </a:xfrm>
          <a:prstGeom prst="rect">
            <a:avLst/>
          </a:prstGeom>
        </p:spPr>
        <p:txBody>
          <a:bodyPr lIns="0" tIns="0" rIns="0" bIns="0" rtlCol="0" anchor="t">
            <a:spAutoFit/>
          </a:bodyPr>
          <a:lstStyle/>
          <a:p>
            <a:pPr algn="l">
              <a:spcBef>
                <a:spcPct val="0"/>
              </a:spcBef>
              <a:spcAft>
                <a:spcPts val="800"/>
              </a:spcAft>
            </a:pPr>
            <a:r>
              <a:rPr lang="en-US" sz="4200" b="1">
                <a:solidFill>
                  <a:srgbClr val="FEFEFE"/>
                </a:solidFill>
                <a:latin typeface="Adelle EB" panose="02000503000000020004" pitchFamily="50" charset="0"/>
                <a:ea typeface="Adelle 1"/>
                <a:cs typeface="Adelle 1"/>
                <a:sym typeface="Adelle 1"/>
              </a:rPr>
              <a:t>Auk Disturbance</a:t>
            </a:r>
          </a:p>
          <a:p>
            <a:pPr algn="l">
              <a:spcBef>
                <a:spcPct val="0"/>
              </a:spcBef>
              <a:spcAft>
                <a:spcPts val="800"/>
              </a:spcAft>
            </a:pPr>
            <a:r>
              <a:rPr lang="en-US" sz="4200" b="1">
                <a:solidFill>
                  <a:srgbClr val="FEFEFE"/>
                </a:solidFill>
                <a:latin typeface="Adelle EB" panose="02000503000000020004" pitchFamily="50" charset="0"/>
                <a:ea typeface="Adelle 1"/>
                <a:cs typeface="Adelle 1"/>
                <a:sym typeface="Adelle 1"/>
              </a:rPr>
              <a:t>Project Development Manager</a:t>
            </a:r>
          </a:p>
          <a:p>
            <a:pPr algn="l">
              <a:spcBef>
                <a:spcPct val="0"/>
              </a:spcBef>
              <a:spcAft>
                <a:spcPts val="800"/>
              </a:spcAft>
            </a:pPr>
            <a:r>
              <a:rPr lang="en-US" sz="2500">
                <a:solidFill>
                  <a:srgbClr val="FEFEFE"/>
                </a:solidFill>
                <a:latin typeface="Adelle EB" panose="02000503000000020004" pitchFamily="50" charset="0"/>
                <a:ea typeface="Adelle 1"/>
                <a:cs typeface="Adelle 1"/>
                <a:sym typeface="Adelle 1"/>
              </a:rPr>
              <a:t>Recruitment pack</a:t>
            </a:r>
          </a:p>
        </p:txBody>
      </p:sp>
    </p:spTree>
    <p:extLst>
      <p:ext uri="{BB962C8B-B14F-4D97-AF65-F5344CB8AC3E}">
        <p14:creationId xmlns:p14="http://schemas.microsoft.com/office/powerpoint/2010/main" val="3807293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19D621-175E-A397-8A12-981155D96438}"/>
              </a:ext>
            </a:extLst>
          </p:cNvPr>
          <p:cNvSpPr>
            <a:spLocks noGrp="1"/>
          </p:cNvSpPr>
          <p:nvPr>
            <p:ph type="title"/>
          </p:nvPr>
        </p:nvSpPr>
        <p:spPr/>
        <p:txBody>
          <a:bodyPr/>
          <a:lstStyle/>
          <a:p>
            <a:r>
              <a:rPr lang="en-GB"/>
              <a:t>Introduction</a:t>
            </a:r>
          </a:p>
        </p:txBody>
      </p:sp>
      <p:sp>
        <p:nvSpPr>
          <p:cNvPr id="5" name="Text Placeholder 4">
            <a:extLst>
              <a:ext uri="{FF2B5EF4-FFF2-40B4-BE49-F238E27FC236}">
                <a16:creationId xmlns:a16="http://schemas.microsoft.com/office/drawing/2014/main" id="{BCA72AED-2A60-3D9E-67DA-15EB3E13E566}"/>
              </a:ext>
            </a:extLst>
          </p:cNvPr>
          <p:cNvSpPr>
            <a:spLocks noGrp="1"/>
          </p:cNvSpPr>
          <p:nvPr>
            <p:ph type="body" sz="quarter" idx="10"/>
          </p:nvPr>
        </p:nvSpPr>
        <p:spPr>
          <a:xfrm>
            <a:off x="430876" y="1224106"/>
            <a:ext cx="7586737" cy="3662541"/>
          </a:xfrm>
        </p:spPr>
        <p:txBody>
          <a:bodyPr vert="horz" wrap="square" lIns="91440" tIns="45720" rIns="91440" bIns="45720" rtlCol="0" anchor="t">
            <a:spAutoFit/>
          </a:bodyPr>
          <a:lstStyle/>
          <a:p>
            <a:r>
              <a:rPr lang="en-US" sz="1200" dirty="0">
                <a:solidFill>
                  <a:schemeClr val="tx2"/>
                </a:solidFill>
                <a:latin typeface="Adelle EB"/>
                <a:ea typeface="Adelle 2"/>
                <a:cs typeface="Adelle 2"/>
                <a:sym typeface="Adelle 2"/>
              </a:rPr>
              <a:t>Thank you for your interest in the role of Auk Disturbance Project Development Manager</a:t>
            </a:r>
            <a:r>
              <a:rPr lang="en-US" sz="1200" dirty="0">
                <a:solidFill>
                  <a:srgbClr val="000000"/>
                </a:solidFill>
                <a:latin typeface="+mn-lt"/>
                <a:ea typeface="Adelle 2"/>
                <a:cs typeface="Adelle 2"/>
                <a:sym typeface="Adelle 2"/>
              </a:rPr>
              <a:t>, a key position in a new initiative tackling the challenges and opportunities of offshore wind expansion.</a:t>
            </a:r>
          </a:p>
          <a:p>
            <a:r>
              <a:rPr lang="en-US" sz="1200" dirty="0">
                <a:solidFill>
                  <a:srgbClr val="000000"/>
                </a:solidFill>
                <a:latin typeface="+mn-lt"/>
                <a:ea typeface="Adelle 2"/>
                <a:cs typeface="Adelle 2"/>
                <a:sym typeface="Adelle 2"/>
              </a:rPr>
              <a:t>As the UK transitions away from oil and gas, offshore wind has grown to become a major part of our energy mix. But this growth must go hand in hand with protecting wildlife. Seabirds such as guillemots and razorbills face increasing pressures.</a:t>
            </a:r>
            <a:endParaRPr lang="en-US" sz="1200" dirty="0">
              <a:solidFill>
                <a:srgbClr val="000000"/>
              </a:solidFill>
              <a:latin typeface="+mn-lt"/>
              <a:ea typeface="Adelle 2"/>
              <a:cs typeface="Adelle 2"/>
            </a:endParaRPr>
          </a:p>
          <a:p>
            <a:r>
              <a:rPr lang="en-US" sz="1200" dirty="0">
                <a:solidFill>
                  <a:srgbClr val="000000"/>
                </a:solidFill>
                <a:latin typeface="+mn-lt"/>
                <a:ea typeface="Adelle 2"/>
                <a:cs typeface="Adelle 2"/>
                <a:sym typeface="Adelle 2"/>
              </a:rPr>
              <a:t>This project, hosted by Cornwall Wildlife Trust with the Offshore Wind Industry Council (OWIC), the University of Exeter and funded by a consortium of developers, aims to deliver evidence-led solutions to reduce auk disturbance along Cornwall’s coast. This development phase will shape the </a:t>
            </a:r>
            <a:r>
              <a:rPr lang="en-US" sz="1200" dirty="0" err="1">
                <a:solidFill>
                  <a:srgbClr val="000000"/>
                </a:solidFill>
                <a:latin typeface="+mn-lt"/>
                <a:ea typeface="Adelle 2"/>
                <a:cs typeface="Adelle 2"/>
                <a:sym typeface="Adelle 2"/>
              </a:rPr>
              <a:t>programme</a:t>
            </a:r>
            <a:r>
              <a:rPr lang="en-US" sz="1200" dirty="0">
                <a:solidFill>
                  <a:srgbClr val="000000"/>
                </a:solidFill>
                <a:latin typeface="+mn-lt"/>
                <a:ea typeface="Adelle 2"/>
                <a:cs typeface="Adelle 2"/>
                <a:sym typeface="Adelle 2"/>
              </a:rPr>
              <a:t> that will follow, that will directly inform national policy and shape future ecological compensation mechanisms.</a:t>
            </a:r>
            <a:endParaRPr lang="en-US" sz="1200" dirty="0">
              <a:solidFill>
                <a:srgbClr val="000000"/>
              </a:solidFill>
              <a:latin typeface="+mn-lt"/>
              <a:ea typeface="Adelle 2"/>
              <a:cs typeface="Adelle 2"/>
            </a:endParaRPr>
          </a:p>
          <a:p>
            <a:r>
              <a:rPr lang="en-US" sz="1200" dirty="0">
                <a:solidFill>
                  <a:srgbClr val="000000"/>
                </a:solidFill>
                <a:latin typeface="+mn-lt"/>
                <a:ea typeface="Adelle 2"/>
                <a:cs typeface="Adelle 2"/>
                <a:sym typeface="Adelle 2"/>
              </a:rPr>
              <a:t>As Project Development Manager, you will coordinate partners and the research program, manage delivery staff, and oversee surveys, site </a:t>
            </a:r>
            <a:r>
              <a:rPr lang="en-US" sz="1200" dirty="0" err="1">
                <a:solidFill>
                  <a:srgbClr val="000000"/>
                </a:solidFill>
                <a:latin typeface="+mn-lt"/>
                <a:ea typeface="Adelle 2"/>
                <a:cs typeface="Adelle 2"/>
                <a:sym typeface="Adelle 2"/>
              </a:rPr>
              <a:t>prioritisation</a:t>
            </a:r>
            <a:r>
              <a:rPr lang="en-US" sz="1200" dirty="0">
                <a:solidFill>
                  <a:srgbClr val="000000"/>
                </a:solidFill>
                <a:latin typeface="+mn-lt"/>
                <a:ea typeface="Adelle 2"/>
                <a:cs typeface="Adelle 2"/>
                <a:sym typeface="Adelle 2"/>
              </a:rPr>
              <a:t>, and stakeholder engagement. Your leadership will ensure that the project delivers credible, transferable evidence that influences how offshore wind grows while safeguarding marine biodiversity.</a:t>
            </a:r>
            <a:endParaRPr lang="en-US" sz="1200" dirty="0">
              <a:solidFill>
                <a:srgbClr val="000000"/>
              </a:solidFill>
              <a:latin typeface="+mn-lt"/>
              <a:ea typeface="Adelle 2"/>
              <a:cs typeface="Adelle 2"/>
            </a:endParaRPr>
          </a:p>
          <a:p>
            <a:r>
              <a:rPr lang="en-US" sz="1200" dirty="0">
                <a:solidFill>
                  <a:srgbClr val="000000"/>
                </a:solidFill>
                <a:latin typeface="+mn-lt"/>
                <a:ea typeface="Adelle 2"/>
                <a:cs typeface="Adelle 2"/>
                <a:sym typeface="Adelle 2"/>
              </a:rPr>
              <a:t>This is an exciting opportunity to shape the balance between renewable energy and marine conservation at a critical moment for both.</a:t>
            </a:r>
            <a:endParaRPr lang="en-US" sz="1200" dirty="0">
              <a:solidFill>
                <a:srgbClr val="000000"/>
              </a:solidFill>
              <a:latin typeface="+mn-lt"/>
              <a:ea typeface="Adelle 2"/>
              <a:cs typeface="Adelle 2"/>
            </a:endParaRPr>
          </a:p>
          <a:p>
            <a:r>
              <a:rPr lang="en-US" sz="1200" dirty="0">
                <a:solidFill>
                  <a:srgbClr val="000000"/>
                </a:solidFill>
                <a:latin typeface="+mn-lt"/>
                <a:ea typeface="Adelle 2"/>
                <a:cs typeface="Adelle 2"/>
                <a:sym typeface="Adelle 2"/>
              </a:rPr>
              <a:t>We look forward to your application.</a:t>
            </a:r>
            <a:endParaRPr lang="en-US" sz="1200" dirty="0">
              <a:solidFill>
                <a:srgbClr val="000000"/>
              </a:solidFill>
              <a:latin typeface="+mn-lt"/>
              <a:ea typeface="Adelle 2"/>
              <a:cs typeface="Adelle 2"/>
            </a:endParaRPr>
          </a:p>
          <a:p>
            <a:endParaRPr lang="en-GB" sz="1200" dirty="0">
              <a:latin typeface="+mn-lt"/>
            </a:endParaRPr>
          </a:p>
        </p:txBody>
      </p:sp>
      <p:sp>
        <p:nvSpPr>
          <p:cNvPr id="8" name="TextBox 7">
            <a:extLst>
              <a:ext uri="{FF2B5EF4-FFF2-40B4-BE49-F238E27FC236}">
                <a16:creationId xmlns:a16="http://schemas.microsoft.com/office/drawing/2014/main" id="{0C5C72A7-F11B-78E2-B1AB-FA7443D4611F}"/>
              </a:ext>
            </a:extLst>
          </p:cNvPr>
          <p:cNvSpPr txBox="1"/>
          <p:nvPr/>
        </p:nvSpPr>
        <p:spPr>
          <a:xfrm>
            <a:off x="2603627" y="4785831"/>
            <a:ext cx="4319702" cy="461665"/>
          </a:xfrm>
          <a:prstGeom prst="rect">
            <a:avLst/>
          </a:prstGeom>
          <a:noFill/>
        </p:spPr>
        <p:txBody>
          <a:bodyPr wrap="square" rtlCol="0">
            <a:spAutoFit/>
          </a:bodyPr>
          <a:lstStyle/>
          <a:p>
            <a:r>
              <a:rPr lang="en-GB" sz="1200">
                <a:latin typeface="Adelle EB" panose="02000503000000020004" pitchFamily="50" charset="0"/>
              </a:rPr>
              <a:t>Dan Barrios O’Neill</a:t>
            </a:r>
          </a:p>
          <a:p>
            <a:r>
              <a:rPr lang="en-GB" sz="1200">
                <a:solidFill>
                  <a:schemeClr val="tx2"/>
                </a:solidFill>
                <a:latin typeface="Adelle EB" panose="02000503000000020004" pitchFamily="50" charset="0"/>
              </a:rPr>
              <a:t>Head of Marine Conservation, Cornwall Wildlife Trust</a:t>
            </a:r>
          </a:p>
        </p:txBody>
      </p:sp>
      <p:pic>
        <p:nvPicPr>
          <p:cNvPr id="12" name="Picture 11">
            <a:extLst>
              <a:ext uri="{FF2B5EF4-FFF2-40B4-BE49-F238E27FC236}">
                <a16:creationId xmlns:a16="http://schemas.microsoft.com/office/drawing/2014/main" id="{54495A40-5CC7-711E-0FF4-713B11135DDE}"/>
              </a:ext>
            </a:extLst>
          </p:cNvPr>
          <p:cNvPicPr>
            <a:picLocks noChangeAspect="1"/>
          </p:cNvPicPr>
          <p:nvPr/>
        </p:nvPicPr>
        <p:blipFill>
          <a:blip r:embed="rId2"/>
          <a:stretch>
            <a:fillRect/>
          </a:stretch>
        </p:blipFill>
        <p:spPr>
          <a:xfrm>
            <a:off x="8337157" y="1224106"/>
            <a:ext cx="2981741" cy="3658111"/>
          </a:xfrm>
          <a:prstGeom prst="rect">
            <a:avLst/>
          </a:prstGeom>
        </p:spPr>
      </p:pic>
      <p:pic>
        <p:nvPicPr>
          <p:cNvPr id="1026" name="Picture 2">
            <a:extLst>
              <a:ext uri="{FF2B5EF4-FFF2-40B4-BE49-F238E27FC236}">
                <a16:creationId xmlns:a16="http://schemas.microsoft.com/office/drawing/2014/main" id="{75D1DF8A-42F2-D42E-E169-346873C73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0000">
            <a:off x="1939525" y="4785831"/>
            <a:ext cx="6617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004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oup of dolphins jumping out of the water&#10;&#10;AI-generated content may be incorrect.">
            <a:extLst>
              <a:ext uri="{FF2B5EF4-FFF2-40B4-BE49-F238E27FC236}">
                <a16:creationId xmlns:a16="http://schemas.microsoft.com/office/drawing/2014/main" id="{42F97A59-10CA-9012-B460-721AD290601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1"/>
            <a:ext cx="4735347" cy="6858001"/>
          </a:xfrm>
          <a:prstGeom prst="rect">
            <a:avLst/>
          </a:prstGeom>
        </p:spPr>
      </p:pic>
      <p:sp>
        <p:nvSpPr>
          <p:cNvPr id="2" name="Title 1">
            <a:extLst>
              <a:ext uri="{FF2B5EF4-FFF2-40B4-BE49-F238E27FC236}">
                <a16:creationId xmlns:a16="http://schemas.microsoft.com/office/drawing/2014/main" id="{2A18310C-D39C-D4CE-E556-040165B8DAD7}"/>
              </a:ext>
            </a:extLst>
          </p:cNvPr>
          <p:cNvSpPr>
            <a:spLocks noGrp="1"/>
          </p:cNvSpPr>
          <p:nvPr>
            <p:ph type="title"/>
          </p:nvPr>
        </p:nvSpPr>
        <p:spPr>
          <a:xfrm>
            <a:off x="4874539" y="417588"/>
            <a:ext cx="11406447" cy="582209"/>
          </a:xfrm>
        </p:spPr>
        <p:txBody>
          <a:bodyPr/>
          <a:lstStyle/>
          <a:p>
            <a:r>
              <a:rPr lang="en-GB"/>
              <a:t>About us</a:t>
            </a:r>
          </a:p>
        </p:txBody>
      </p:sp>
      <p:sp>
        <p:nvSpPr>
          <p:cNvPr id="4" name="Text Placeholder 2">
            <a:extLst>
              <a:ext uri="{FF2B5EF4-FFF2-40B4-BE49-F238E27FC236}">
                <a16:creationId xmlns:a16="http://schemas.microsoft.com/office/drawing/2014/main" id="{376E18DA-77A2-4DF7-624C-EC795B7467B0}"/>
              </a:ext>
            </a:extLst>
          </p:cNvPr>
          <p:cNvSpPr>
            <a:spLocks noGrp="1"/>
          </p:cNvSpPr>
          <p:nvPr>
            <p:ph type="body" sz="quarter" idx="10"/>
          </p:nvPr>
        </p:nvSpPr>
        <p:spPr>
          <a:xfrm>
            <a:off x="4874539" y="1143458"/>
            <a:ext cx="6775142" cy="4876356"/>
          </a:xfrm>
          <a:prstGeom prst="rect">
            <a:avLst/>
          </a:prstGeom>
        </p:spPr>
        <p:txBody>
          <a:bodyPr>
            <a:noAutofit/>
          </a:bodyPr>
          <a:lstStyle/>
          <a:p>
            <a:r>
              <a:rPr lang="en-GB" sz="1200">
                <a:latin typeface="Adelle Lt" panose="02000503000000020004" pitchFamily="50" charset="0"/>
              </a:rPr>
              <a:t>For over 60 years, Cornwall Wildlife Trust has been working to protect Cornwall’s wildlife and wild places. </a:t>
            </a:r>
          </a:p>
          <a:p>
            <a:r>
              <a:rPr lang="en-GB" sz="1200">
                <a:latin typeface="Adelle Lt" panose="02000503000000020004" pitchFamily="50" charset="0"/>
              </a:rPr>
              <a:t>Today, our vision is of a Cornwall </a:t>
            </a:r>
            <a:r>
              <a:rPr lang="en-GB" sz="1200">
                <a:latin typeface="Adelle EB" panose="02000503000000020004" pitchFamily="50" charset="0"/>
              </a:rPr>
              <a:t>where nature thrives, with our wildlife and wild places valued and enjoyed by all. </a:t>
            </a:r>
            <a:r>
              <a:rPr lang="en-GB" sz="1200">
                <a:latin typeface="Adelle Lt" panose="02000503000000020004" pitchFamily="50" charset="0"/>
              </a:rPr>
              <a:t>A Cornwall where currently rare and threatened species are once again a normal part of our countryside, skies and seas. Where healthy oceans, soils, rivers, wetlands, woodlands, moors, grasslands, sand dunes and other ecosystems are recognised for the roles they play. Where every child in Cornwall grows up with access to beaches and green spaces. And where we’re all connecting with, benefiting from and taking action for nature. </a:t>
            </a:r>
          </a:p>
          <a:p>
            <a:r>
              <a:rPr lang="en-GB" sz="1200">
                <a:latin typeface="Adelle EB" panose="02000503000000020004" pitchFamily="50" charset="0"/>
              </a:rPr>
              <a:t>But we know we can’t achieve this vision alone</a:t>
            </a:r>
            <a:r>
              <a:rPr lang="en-GB" sz="1200">
                <a:latin typeface="Adelle Lt" panose="02000503000000020004" pitchFamily="50" charset="0"/>
              </a:rPr>
              <a:t>, and that’s why our 2030 Strategy for Nature Recovery in Cornwall focuses on ensuring more areas of land and sea are managed well for wildlife, by informing, involving and inspiring more people, from all spheres, to take action for nature. We’re delivering this through four impact objectives: </a:t>
            </a:r>
          </a:p>
          <a:p>
            <a:pPr marL="180000" indent="-180000">
              <a:buClr>
                <a:schemeClr val="tx2"/>
              </a:buClr>
              <a:buFont typeface="Wingdings" panose="05000000000000000000" pitchFamily="2" charset="2"/>
              <a:buChar char="§"/>
            </a:pPr>
            <a:r>
              <a:rPr lang="en-GB" sz="1200">
                <a:solidFill>
                  <a:schemeClr val="tx2"/>
                </a:solidFill>
                <a:latin typeface="Adelle EB" panose="02000503000000020004" pitchFamily="50" charset="0"/>
              </a:rPr>
              <a:t>Demonstrating</a:t>
            </a:r>
            <a:r>
              <a:rPr lang="en-GB" sz="1200">
                <a:latin typeface="Adelle EB" panose="02000503000000020004" pitchFamily="50" charset="0"/>
              </a:rPr>
              <a:t> </a:t>
            </a:r>
            <a:r>
              <a:rPr lang="en-GB" sz="1200">
                <a:latin typeface="+mn-lt"/>
              </a:rPr>
              <a:t>what is possible and </a:t>
            </a:r>
            <a:r>
              <a:rPr lang="en-GB" sz="1200">
                <a:solidFill>
                  <a:schemeClr val="tx2"/>
                </a:solidFill>
                <a:latin typeface="Adelle EB" panose="02000503000000020004" pitchFamily="50" charset="0"/>
              </a:rPr>
              <a:t>Inspiring</a:t>
            </a:r>
            <a:r>
              <a:rPr lang="en-GB" sz="1200">
                <a:latin typeface="Adelle EB" panose="02000503000000020004" pitchFamily="50" charset="0"/>
              </a:rPr>
              <a:t> </a:t>
            </a:r>
            <a:r>
              <a:rPr lang="en-GB" sz="1200">
                <a:latin typeface="+mn-lt"/>
              </a:rPr>
              <a:t>others through our conservation delivery.</a:t>
            </a:r>
          </a:p>
          <a:p>
            <a:pPr marL="180000" indent="-180000">
              <a:buClr>
                <a:schemeClr val="tx2"/>
              </a:buClr>
              <a:buFont typeface="Wingdings" panose="05000000000000000000" pitchFamily="2" charset="2"/>
              <a:buChar char="§"/>
            </a:pPr>
            <a:r>
              <a:rPr lang="en-GB" sz="1200">
                <a:solidFill>
                  <a:schemeClr val="tx2"/>
                </a:solidFill>
                <a:latin typeface="Adelle EB" panose="02000503000000020004" pitchFamily="50" charset="0"/>
              </a:rPr>
              <a:t>Supporting </a:t>
            </a:r>
            <a:r>
              <a:rPr lang="en-GB" sz="1200">
                <a:latin typeface="+mn-lt"/>
              </a:rPr>
              <a:t>and </a:t>
            </a:r>
            <a:r>
              <a:rPr lang="en-GB" sz="1200">
                <a:solidFill>
                  <a:schemeClr val="tx2"/>
                </a:solidFill>
                <a:latin typeface="Adelle EB" panose="02000503000000020004" pitchFamily="50" charset="0"/>
              </a:rPr>
              <a:t>Advising</a:t>
            </a:r>
            <a:r>
              <a:rPr lang="en-GB" sz="1200">
                <a:latin typeface="Adelle EB" panose="02000503000000020004" pitchFamily="50" charset="0"/>
              </a:rPr>
              <a:t> </a:t>
            </a:r>
            <a:r>
              <a:rPr lang="en-GB" sz="1200">
                <a:latin typeface="+mn-lt"/>
              </a:rPr>
              <a:t>others on how to reduce negative pressures and create positive outcomes for wildlife.</a:t>
            </a:r>
          </a:p>
          <a:p>
            <a:pPr marL="180000" indent="-180000">
              <a:buClr>
                <a:schemeClr val="tx2"/>
              </a:buClr>
              <a:buFont typeface="Wingdings" panose="05000000000000000000" pitchFamily="2" charset="2"/>
              <a:buChar char="§"/>
            </a:pPr>
            <a:r>
              <a:rPr lang="en-GB" sz="1200">
                <a:solidFill>
                  <a:schemeClr val="tx2"/>
                </a:solidFill>
                <a:latin typeface="Adelle EB" panose="02000503000000020004" pitchFamily="50" charset="0"/>
              </a:rPr>
              <a:t>Engaging</a:t>
            </a:r>
            <a:r>
              <a:rPr lang="en-GB" sz="1200">
                <a:latin typeface="+mn-lt"/>
              </a:rPr>
              <a:t> and </a:t>
            </a:r>
            <a:r>
              <a:rPr lang="en-GB" sz="1200">
                <a:solidFill>
                  <a:schemeClr val="tx2"/>
                </a:solidFill>
                <a:latin typeface="Adelle EB" panose="02000503000000020004" pitchFamily="50" charset="0"/>
              </a:rPr>
              <a:t>Mobilising</a:t>
            </a:r>
            <a:r>
              <a:rPr lang="en-GB" sz="1200">
                <a:latin typeface="Adelle EB" panose="02000503000000020004" pitchFamily="50" charset="0"/>
              </a:rPr>
              <a:t> </a:t>
            </a:r>
            <a:r>
              <a:rPr lang="en-GB" sz="1200">
                <a:latin typeface="+mn-lt"/>
              </a:rPr>
              <a:t>individuals and groups to use their time and resources to participate in practical action.</a:t>
            </a:r>
          </a:p>
          <a:p>
            <a:pPr marL="180000" indent="-180000">
              <a:buClr>
                <a:schemeClr val="tx2"/>
              </a:buClr>
              <a:buFont typeface="Wingdings" panose="05000000000000000000" pitchFamily="2" charset="2"/>
              <a:buChar char="§"/>
            </a:pPr>
            <a:r>
              <a:rPr lang="en-GB" sz="1200">
                <a:solidFill>
                  <a:schemeClr val="tx2"/>
                </a:solidFill>
                <a:latin typeface="Adelle EB" panose="02000503000000020004" pitchFamily="50" charset="0"/>
              </a:rPr>
              <a:t>Campaigning</a:t>
            </a:r>
            <a:r>
              <a:rPr lang="en-GB" sz="1200">
                <a:latin typeface="+mn-lt"/>
              </a:rPr>
              <a:t> and </a:t>
            </a:r>
            <a:r>
              <a:rPr lang="en-GB" sz="1200">
                <a:solidFill>
                  <a:schemeClr val="tx2"/>
                </a:solidFill>
                <a:latin typeface="Adelle EB" panose="02000503000000020004" pitchFamily="50" charset="0"/>
              </a:rPr>
              <a:t>Advocating</a:t>
            </a:r>
            <a:r>
              <a:rPr lang="en-GB" sz="1200">
                <a:latin typeface="+mn-lt"/>
              </a:rPr>
              <a:t> for better decisions for nature from those in power.  </a:t>
            </a:r>
          </a:p>
          <a:p>
            <a:r>
              <a:rPr lang="en-GB" sz="1200">
                <a:latin typeface="Adelle Lt" panose="02000503000000020004" pitchFamily="50" charset="0"/>
              </a:rPr>
              <a:t>With muddy hands, spades in the ground, and wetsuits ready, we are deeply rooted in the local Cornish community. But while a local, independent charity, we are part of a national movement of 46 Wildlife Trusts, all with the shared purpose of restoring our natural world. </a:t>
            </a:r>
            <a:endParaRPr lang="en-GB" sz="1200">
              <a:solidFill>
                <a:schemeClr val="tx2"/>
              </a:solidFill>
              <a:latin typeface="Adelle EB" panose="02000503000000020004" pitchFamily="50" charset="0"/>
            </a:endParaRPr>
          </a:p>
        </p:txBody>
      </p:sp>
      <p:sp>
        <p:nvSpPr>
          <p:cNvPr id="17" name="Title 1">
            <a:extLst>
              <a:ext uri="{FF2B5EF4-FFF2-40B4-BE49-F238E27FC236}">
                <a16:creationId xmlns:a16="http://schemas.microsoft.com/office/drawing/2014/main" id="{1579D46C-552A-EA2A-5D52-F5F272398D43}"/>
              </a:ext>
            </a:extLst>
          </p:cNvPr>
          <p:cNvSpPr txBox="1">
            <a:spLocks/>
          </p:cNvSpPr>
          <p:nvPr/>
        </p:nvSpPr>
        <p:spPr>
          <a:xfrm>
            <a:off x="585926" y="6109720"/>
            <a:ext cx="3186167" cy="238835"/>
          </a:xfrm>
          <a:prstGeom prst="rect">
            <a:avLst/>
          </a:prstGeom>
        </p:spPr>
        <p:txBody>
          <a:bodyPr vert="horz" lIns="91440" tIns="45720" rIns="91440" bIns="45720" rtlCol="0" anchor="t" anchorCtr="0">
            <a:noAutofit/>
          </a:bodyPr>
          <a:lstStyle>
            <a:lvl1pPr algn="l" defTabSz="685783" rtl="0" eaLnBrk="1" latinLnBrk="0" hangingPunct="1">
              <a:lnSpc>
                <a:spcPct val="100000"/>
              </a:lnSpc>
              <a:spcBef>
                <a:spcPct val="0"/>
              </a:spcBef>
              <a:spcAft>
                <a:spcPts val="600"/>
              </a:spcAft>
              <a:buNone/>
              <a:defRPr sz="3375" kern="1200" baseline="0">
                <a:solidFill>
                  <a:schemeClr val="tx2"/>
                </a:solidFill>
                <a:latin typeface="+mj-lt"/>
                <a:ea typeface="+mj-ea"/>
                <a:cs typeface="+mj-cs"/>
              </a:defRPr>
            </a:lvl1pPr>
          </a:lstStyle>
          <a:p>
            <a:r>
              <a:rPr lang="en-GB" sz="1000">
                <a:solidFill>
                  <a:schemeClr val="bg1"/>
                </a:solidFill>
                <a:latin typeface="Adelle Lt" panose="02000503000000020004" pitchFamily="50" charset="0"/>
              </a:rPr>
              <a:t>Photo: Adrian Langdon</a:t>
            </a:r>
          </a:p>
        </p:txBody>
      </p:sp>
      <p:sp>
        <p:nvSpPr>
          <p:cNvPr id="18" name="TextBox 17">
            <a:extLst>
              <a:ext uri="{FF2B5EF4-FFF2-40B4-BE49-F238E27FC236}">
                <a16:creationId xmlns:a16="http://schemas.microsoft.com/office/drawing/2014/main" id="{F1314EA8-7648-8C5B-DE70-9BFA8B121493}"/>
              </a:ext>
            </a:extLst>
          </p:cNvPr>
          <p:cNvSpPr txBox="1"/>
          <p:nvPr/>
        </p:nvSpPr>
        <p:spPr>
          <a:xfrm>
            <a:off x="585926" y="509445"/>
            <a:ext cx="3613095" cy="669414"/>
          </a:xfrm>
          <a:prstGeom prst="rect">
            <a:avLst/>
          </a:prstGeom>
          <a:noFill/>
        </p:spPr>
        <p:txBody>
          <a:bodyPr wrap="square" rtlCol="0">
            <a:spAutoFit/>
          </a:bodyPr>
          <a:lstStyle/>
          <a:p>
            <a:r>
              <a:rPr lang="en-GB" sz="1200">
                <a:solidFill>
                  <a:schemeClr val="bg1"/>
                </a:solidFill>
                <a:latin typeface="Adelle Lt" panose="02000503000000020004" pitchFamily="50" charset="0"/>
              </a:rPr>
              <a:t>Cornwall is home to some of the UK’s most remarkable marine life, including common dolphins.</a:t>
            </a:r>
          </a:p>
        </p:txBody>
      </p:sp>
    </p:spTree>
    <p:extLst>
      <p:ext uri="{BB962C8B-B14F-4D97-AF65-F5344CB8AC3E}">
        <p14:creationId xmlns:p14="http://schemas.microsoft.com/office/powerpoint/2010/main" val="878948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7A7AE8-5388-11F5-BAFC-E997DE1B1904}"/>
              </a:ext>
            </a:extLst>
          </p:cNvPr>
          <p:cNvSpPr>
            <a:spLocks noGrp="1"/>
          </p:cNvSpPr>
          <p:nvPr>
            <p:ph type="body" sz="quarter" idx="10"/>
          </p:nvPr>
        </p:nvSpPr>
        <p:spPr>
          <a:xfrm>
            <a:off x="361055" y="1283311"/>
            <a:ext cx="6867219" cy="3457357"/>
          </a:xfrm>
        </p:spPr>
        <p:txBody>
          <a:bodyPr vert="horz" wrap="square" lIns="91440" tIns="45720" rIns="91440" bIns="45720" rtlCol="0" anchor="t">
            <a:spAutoFit/>
          </a:bodyPr>
          <a:lstStyle/>
          <a:p>
            <a:pPr>
              <a:buClr>
                <a:schemeClr val="tx2"/>
              </a:buClr>
            </a:pPr>
            <a:r>
              <a:rPr lang="en-GB" sz="1200">
                <a:latin typeface="+mn-lt"/>
              </a:rPr>
              <a:t>At Cornwall Wildlife Trust, our values are at the heart of everything we do. They inspire us to protect and restore Cornwall’s natural environment, to act with conviction, and to nurture a deep connection between people and nature. They remind us that lasting change is only possible when we work together, guided by passion, purpose, and evidence. These values are: </a:t>
            </a:r>
          </a:p>
          <a:p>
            <a:pPr marL="171450" indent="-171450">
              <a:lnSpc>
                <a:spcPct val="100000"/>
              </a:lnSpc>
              <a:spcBef>
                <a:spcPts val="0"/>
              </a:spcBef>
              <a:spcAft>
                <a:spcPts val="800"/>
              </a:spcAft>
              <a:buClr>
                <a:schemeClr val="tx2"/>
              </a:buClr>
              <a:buFont typeface="Wingdings" panose="05000000000000000000" pitchFamily="2" charset="2"/>
              <a:buChar char="§"/>
            </a:pPr>
            <a:r>
              <a:rPr lang="en-GB" sz="1200">
                <a:latin typeface="Adelle EB"/>
              </a:rPr>
              <a:t>We are </a:t>
            </a:r>
            <a:r>
              <a:rPr lang="en-GB" sz="1200">
                <a:solidFill>
                  <a:schemeClr val="tx2"/>
                </a:solidFill>
                <a:latin typeface="Adelle EB"/>
              </a:rPr>
              <a:t>Passionate</a:t>
            </a:r>
            <a:r>
              <a:rPr lang="en-GB" sz="1200">
                <a:latin typeface="Adelle EB"/>
              </a:rPr>
              <a:t> and </a:t>
            </a:r>
            <a:r>
              <a:rPr lang="en-GB" sz="1200">
                <a:solidFill>
                  <a:schemeClr val="tx2"/>
                </a:solidFill>
                <a:latin typeface="Adelle EB"/>
              </a:rPr>
              <a:t>Inspiring</a:t>
            </a:r>
            <a:r>
              <a:rPr lang="en-GB" sz="1200">
                <a:latin typeface="Adelle EB"/>
              </a:rPr>
              <a:t>: </a:t>
            </a:r>
            <a:r>
              <a:rPr lang="en-GB" sz="1200">
                <a:latin typeface="Adelle Lt" panose="02000503000000020004" pitchFamily="50" charset="0"/>
              </a:rPr>
              <a:t>We believe in our vision of a Cornwall where nature thrives and know that what we do matters. We are committed to our work and inspire others to join us. </a:t>
            </a:r>
            <a:endParaRPr lang="en-US" sz="1200">
              <a:latin typeface="Adelle Lt" panose="02000503000000020004" pitchFamily="50" charset="0"/>
            </a:endParaRPr>
          </a:p>
          <a:p>
            <a:pPr marL="171450" marR="0" lvl="0" indent="-171450" algn="l" defTabSz="914400" rtl="0" eaLnBrk="1" fontAlgn="auto" latinLnBrk="0" hangingPunct="1">
              <a:lnSpc>
                <a:spcPct val="100000"/>
              </a:lnSpc>
              <a:spcBef>
                <a:spcPts val="0"/>
              </a:spcBef>
              <a:spcAft>
                <a:spcPts val="800"/>
              </a:spcAft>
              <a:buClr>
                <a:schemeClr val="tx2"/>
              </a:buClr>
              <a:buSzTx/>
              <a:buFont typeface="Wingdings" panose="05000000000000000000" pitchFamily="2" charset="2"/>
              <a:buChar char="§"/>
              <a:tabLst/>
              <a:defRPr/>
            </a:pPr>
            <a:r>
              <a:rPr kumimoji="0" lang="en-GB" sz="1200" b="0" i="0" u="none" strike="noStrike" kern="1200" cap="none" spc="0" normalizeH="0" baseline="0" noProof="0">
                <a:ln>
                  <a:noFill/>
                </a:ln>
                <a:solidFill>
                  <a:srgbClr val="262626"/>
                </a:solidFill>
                <a:effectLst/>
                <a:uLnTx/>
                <a:uFillTx/>
                <a:latin typeface="Adelle EB"/>
              </a:rPr>
              <a:t>We are </a:t>
            </a:r>
            <a:r>
              <a:rPr kumimoji="0" lang="en-GB" sz="1200" b="0" i="0" u="none" strike="noStrike" kern="1200" cap="none" spc="0" normalizeH="0" baseline="0" noProof="0">
                <a:ln>
                  <a:noFill/>
                </a:ln>
                <a:solidFill>
                  <a:schemeClr val="tx2"/>
                </a:solidFill>
                <a:effectLst/>
                <a:uLnTx/>
                <a:uFillTx/>
                <a:latin typeface="Adelle EB"/>
              </a:rPr>
              <a:t>Knowledgeable</a:t>
            </a:r>
            <a:r>
              <a:rPr kumimoji="0" lang="en-GB" sz="1200" b="0" i="0" u="none" strike="noStrike" kern="1200" cap="none" spc="0" normalizeH="0" baseline="0" noProof="0">
                <a:ln>
                  <a:noFill/>
                </a:ln>
                <a:solidFill>
                  <a:srgbClr val="262626"/>
                </a:solidFill>
                <a:effectLst/>
                <a:uLnTx/>
                <a:uFillTx/>
                <a:latin typeface="Adelle EB"/>
              </a:rPr>
              <a:t> and </a:t>
            </a:r>
            <a:r>
              <a:rPr kumimoji="0" lang="en-GB" sz="1200" b="0" i="0" u="none" strike="noStrike" kern="1200" cap="none" spc="0" normalizeH="0" baseline="0" noProof="0">
                <a:ln>
                  <a:noFill/>
                </a:ln>
                <a:solidFill>
                  <a:schemeClr val="tx2"/>
                </a:solidFill>
                <a:effectLst/>
                <a:uLnTx/>
                <a:uFillTx/>
                <a:latin typeface="Adelle EB"/>
              </a:rPr>
              <a:t>Authentic</a:t>
            </a:r>
            <a:r>
              <a:rPr kumimoji="0" lang="en-GB" sz="1200" b="0" i="0" u="none" strike="noStrike" kern="1200" cap="none" spc="0" normalizeH="0" baseline="0" noProof="0">
                <a:ln>
                  <a:noFill/>
                </a:ln>
                <a:solidFill>
                  <a:srgbClr val="262626"/>
                </a:solidFill>
                <a:effectLst/>
                <a:uLnTx/>
                <a:uFillTx/>
                <a:latin typeface="Adelle EB"/>
              </a:rPr>
              <a:t>: </a:t>
            </a:r>
            <a:r>
              <a:rPr kumimoji="0" lang="en-GB" sz="1200" b="0" i="0" u="none" strike="noStrike" kern="1200" cap="none" spc="0" normalizeH="0" baseline="0" noProof="0">
                <a:ln>
                  <a:noFill/>
                </a:ln>
                <a:solidFill>
                  <a:srgbClr val="262626"/>
                </a:solidFill>
                <a:effectLst/>
                <a:uLnTx/>
                <a:uFillTx/>
                <a:latin typeface="Adelle Lt" panose="02000503000000020004" pitchFamily="50" charset="0"/>
              </a:rPr>
              <a:t>We bring expertise and credibility to our work, ensuring actions and decisions are grounded in integrity, accountability, evidence and practicality. </a:t>
            </a:r>
          </a:p>
          <a:p>
            <a:pPr marL="171450" indent="-171450">
              <a:lnSpc>
                <a:spcPct val="100000"/>
              </a:lnSpc>
              <a:spcBef>
                <a:spcPts val="0"/>
              </a:spcBef>
              <a:spcAft>
                <a:spcPts val="800"/>
              </a:spcAft>
              <a:buClr>
                <a:schemeClr val="tx2"/>
              </a:buClr>
              <a:buFont typeface="Wingdings" panose="05000000000000000000" pitchFamily="2" charset="2"/>
              <a:buChar char="§"/>
            </a:pPr>
            <a:r>
              <a:rPr lang="en-GB" sz="1200">
                <a:latin typeface="Adelle EB"/>
              </a:rPr>
              <a:t>We are </a:t>
            </a:r>
            <a:r>
              <a:rPr lang="en-GB" sz="1200">
                <a:solidFill>
                  <a:schemeClr val="tx2"/>
                </a:solidFill>
                <a:latin typeface="Adelle EB"/>
              </a:rPr>
              <a:t>Inclusive</a:t>
            </a:r>
            <a:r>
              <a:rPr lang="en-GB" sz="1200">
                <a:latin typeface="Adelle EB"/>
              </a:rPr>
              <a:t> and </a:t>
            </a:r>
            <a:r>
              <a:rPr lang="en-GB" sz="1200">
                <a:solidFill>
                  <a:schemeClr val="tx2"/>
                </a:solidFill>
                <a:latin typeface="Adelle EB"/>
              </a:rPr>
              <a:t>Enabling</a:t>
            </a:r>
            <a:r>
              <a:rPr lang="en-GB" sz="1200">
                <a:latin typeface="Adelle EB"/>
              </a:rPr>
              <a:t>: </a:t>
            </a:r>
            <a:r>
              <a:rPr lang="en-GB" sz="1200">
                <a:latin typeface="Adelle Lt"/>
              </a:rPr>
              <a:t>We know we cannot turn the tide on nature’s decline alone and that everyone has a role to play. We listen to, learn from, collaborate with, involve, educate and empower others to deliver change.   </a:t>
            </a:r>
          </a:p>
          <a:p>
            <a:pPr marL="171450" indent="-171450">
              <a:lnSpc>
                <a:spcPct val="100000"/>
              </a:lnSpc>
              <a:spcBef>
                <a:spcPts val="0"/>
              </a:spcBef>
              <a:spcAft>
                <a:spcPts val="800"/>
              </a:spcAft>
              <a:buClr>
                <a:schemeClr val="tx2"/>
              </a:buClr>
              <a:buFont typeface="Wingdings" panose="05000000000000000000" pitchFamily="2" charset="2"/>
              <a:buChar char="§"/>
            </a:pPr>
            <a:r>
              <a:rPr lang="en-GB" sz="1200">
                <a:latin typeface="Adelle EB"/>
              </a:rPr>
              <a:t>We </a:t>
            </a:r>
            <a:r>
              <a:rPr lang="en-GB" sz="1200">
                <a:solidFill>
                  <a:srgbClr val="262626"/>
                </a:solidFill>
                <a:latin typeface="Adelle EB"/>
              </a:rPr>
              <a:t>are </a:t>
            </a:r>
            <a:r>
              <a:rPr lang="en-GB" sz="1200">
                <a:solidFill>
                  <a:schemeClr val="tx2"/>
                </a:solidFill>
                <a:latin typeface="Adelle EB"/>
              </a:rPr>
              <a:t>Focused</a:t>
            </a:r>
            <a:r>
              <a:rPr lang="en-GB" sz="1200">
                <a:latin typeface="Adelle EB"/>
              </a:rPr>
              <a:t> and </a:t>
            </a:r>
            <a:r>
              <a:rPr lang="en-GB" sz="1200">
                <a:solidFill>
                  <a:schemeClr val="tx2"/>
                </a:solidFill>
                <a:latin typeface="Adelle EB"/>
              </a:rPr>
              <a:t>Impactful</a:t>
            </a:r>
            <a:r>
              <a:rPr lang="en-GB" sz="1200">
                <a:latin typeface="Adelle EB"/>
              </a:rPr>
              <a:t>: </a:t>
            </a:r>
            <a:r>
              <a:rPr lang="en-GB" sz="1200">
                <a:latin typeface="Adelle Lt"/>
              </a:rPr>
              <a:t>We are ambitious and determined to deliver impact. We recognise the need to be creative, applying bold new approaches alongside the things we know already work. </a:t>
            </a:r>
          </a:p>
        </p:txBody>
      </p:sp>
      <p:sp>
        <p:nvSpPr>
          <p:cNvPr id="9" name="TextBox 8">
            <a:extLst>
              <a:ext uri="{FF2B5EF4-FFF2-40B4-BE49-F238E27FC236}">
                <a16:creationId xmlns:a16="http://schemas.microsoft.com/office/drawing/2014/main" id="{443DE4F7-ECAA-41B9-043B-15BEA1EBE37B}"/>
              </a:ext>
            </a:extLst>
          </p:cNvPr>
          <p:cNvSpPr txBox="1"/>
          <p:nvPr/>
        </p:nvSpPr>
        <p:spPr>
          <a:xfrm>
            <a:off x="9682361" y="5945923"/>
            <a:ext cx="2100404" cy="246221"/>
          </a:xfrm>
          <a:prstGeom prst="rect">
            <a:avLst/>
          </a:prstGeom>
          <a:noFill/>
        </p:spPr>
        <p:txBody>
          <a:bodyPr wrap="square" rtlCol="0">
            <a:spAutoFit/>
          </a:bodyPr>
          <a:lstStyle/>
          <a:p>
            <a:pPr algn="r"/>
            <a:r>
              <a:rPr lang="en-GB" sz="1000">
                <a:solidFill>
                  <a:schemeClr val="bg1"/>
                </a:solidFill>
                <a:latin typeface="Adelle Lt" panose="02000503000000020004" pitchFamily="50" charset="0"/>
              </a:rPr>
              <a:t>Photo: Sam Baker</a:t>
            </a:r>
          </a:p>
        </p:txBody>
      </p:sp>
      <p:sp>
        <p:nvSpPr>
          <p:cNvPr id="6" name="Title 1">
            <a:extLst>
              <a:ext uri="{FF2B5EF4-FFF2-40B4-BE49-F238E27FC236}">
                <a16:creationId xmlns:a16="http://schemas.microsoft.com/office/drawing/2014/main" id="{62051196-100F-D4A5-D42C-B4D717E05CB1}"/>
              </a:ext>
            </a:extLst>
          </p:cNvPr>
          <p:cNvSpPr>
            <a:spLocks noGrp="1"/>
          </p:cNvSpPr>
          <p:nvPr>
            <p:ph type="title"/>
          </p:nvPr>
        </p:nvSpPr>
        <p:spPr>
          <a:xfrm>
            <a:off x="361056" y="545925"/>
            <a:ext cx="6867218" cy="582209"/>
          </a:xfrm>
          <a:prstGeom prst="rect">
            <a:avLst/>
          </a:prstGeom>
        </p:spPr>
        <p:txBody>
          <a:bodyPr>
            <a:noAutofit/>
          </a:bodyPr>
          <a:lstStyle/>
          <a:p>
            <a:r>
              <a:rPr lang="en-GB">
                <a:solidFill>
                  <a:schemeClr val="tx2"/>
                </a:solidFill>
                <a:latin typeface="Adelle EB" panose="02000503000000020004" pitchFamily="50" charset="0"/>
              </a:rPr>
              <a:t>Our values</a:t>
            </a:r>
          </a:p>
        </p:txBody>
      </p:sp>
      <p:pic>
        <p:nvPicPr>
          <p:cNvPr id="10" name="Picture 9" descr="A bird flying in the sky&#10;&#10;AI-generated content may be incorrect.">
            <a:extLst>
              <a:ext uri="{FF2B5EF4-FFF2-40B4-BE49-F238E27FC236}">
                <a16:creationId xmlns:a16="http://schemas.microsoft.com/office/drawing/2014/main" id="{17245AF6-E615-81D3-C440-0733698EB22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456652" y="0"/>
            <a:ext cx="4735348" cy="6858000"/>
          </a:xfrm>
          <a:prstGeom prst="rect">
            <a:avLst/>
          </a:prstGeom>
        </p:spPr>
      </p:pic>
      <p:sp>
        <p:nvSpPr>
          <p:cNvPr id="13" name="TextBox 12">
            <a:extLst>
              <a:ext uri="{FF2B5EF4-FFF2-40B4-BE49-F238E27FC236}">
                <a16:creationId xmlns:a16="http://schemas.microsoft.com/office/drawing/2014/main" id="{08B070EC-B2B8-553F-521A-F60845ED9CCF}"/>
              </a:ext>
            </a:extLst>
          </p:cNvPr>
          <p:cNvSpPr txBox="1"/>
          <p:nvPr/>
        </p:nvSpPr>
        <p:spPr>
          <a:xfrm>
            <a:off x="9834761" y="6098323"/>
            <a:ext cx="2100404" cy="246221"/>
          </a:xfrm>
          <a:prstGeom prst="rect">
            <a:avLst/>
          </a:prstGeom>
          <a:noFill/>
        </p:spPr>
        <p:txBody>
          <a:bodyPr wrap="square" rtlCol="0">
            <a:spAutoFit/>
          </a:bodyPr>
          <a:lstStyle/>
          <a:p>
            <a:pPr algn="r"/>
            <a:r>
              <a:rPr lang="en-GB" sz="1000">
                <a:solidFill>
                  <a:schemeClr val="bg1"/>
                </a:solidFill>
                <a:latin typeface="Adelle Lt" panose="02000503000000020004" pitchFamily="50" charset="0"/>
              </a:rPr>
              <a:t>Photo: Sam Baker</a:t>
            </a:r>
          </a:p>
        </p:txBody>
      </p:sp>
      <p:sp>
        <p:nvSpPr>
          <p:cNvPr id="14" name="TextBox 13">
            <a:extLst>
              <a:ext uri="{FF2B5EF4-FFF2-40B4-BE49-F238E27FC236}">
                <a16:creationId xmlns:a16="http://schemas.microsoft.com/office/drawing/2014/main" id="{49B0E88D-AFCE-1377-28C3-35D2AF018186}"/>
              </a:ext>
            </a:extLst>
          </p:cNvPr>
          <p:cNvSpPr txBox="1"/>
          <p:nvPr/>
        </p:nvSpPr>
        <p:spPr>
          <a:xfrm>
            <a:off x="9101470" y="447959"/>
            <a:ext cx="2610411" cy="830997"/>
          </a:xfrm>
          <a:prstGeom prst="rect">
            <a:avLst/>
          </a:prstGeom>
          <a:noFill/>
        </p:spPr>
        <p:txBody>
          <a:bodyPr wrap="square" rtlCol="0">
            <a:spAutoFit/>
          </a:bodyPr>
          <a:lstStyle/>
          <a:p>
            <a:pPr algn="r"/>
            <a:r>
              <a:rPr lang="en-GB" sz="1200">
                <a:solidFill>
                  <a:schemeClr val="bg1"/>
                </a:solidFill>
                <a:latin typeface="Adelle Lt" panose="02000503000000020004" pitchFamily="50" charset="0"/>
              </a:rPr>
              <a:t>Every person in Cornwall Wildlife Trust has an important role living our values as we work towards a Cornwall where nature thrives.</a:t>
            </a:r>
          </a:p>
        </p:txBody>
      </p:sp>
    </p:spTree>
    <p:extLst>
      <p:ext uri="{BB962C8B-B14F-4D97-AF65-F5344CB8AC3E}">
        <p14:creationId xmlns:p14="http://schemas.microsoft.com/office/powerpoint/2010/main" val="468182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bird standing on a rock&#10;&#10;AI-generated content may be incorrect.">
            <a:extLst>
              <a:ext uri="{FF2B5EF4-FFF2-40B4-BE49-F238E27FC236}">
                <a16:creationId xmlns:a16="http://schemas.microsoft.com/office/drawing/2014/main" id="{F1C7BB74-6341-C799-EF41-F022A2E4621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1"/>
            <a:ext cx="4735347" cy="6858001"/>
          </a:xfrm>
          <a:prstGeom prst="rect">
            <a:avLst/>
          </a:prstGeom>
        </p:spPr>
      </p:pic>
      <p:sp>
        <p:nvSpPr>
          <p:cNvPr id="9" name="Title 1">
            <a:extLst>
              <a:ext uri="{FF2B5EF4-FFF2-40B4-BE49-F238E27FC236}">
                <a16:creationId xmlns:a16="http://schemas.microsoft.com/office/drawing/2014/main" id="{68D1AFB4-BB0A-43F4-82CF-3284B51548BC}"/>
              </a:ext>
            </a:extLst>
          </p:cNvPr>
          <p:cNvSpPr txBox="1">
            <a:spLocks/>
          </p:cNvSpPr>
          <p:nvPr/>
        </p:nvSpPr>
        <p:spPr>
          <a:xfrm>
            <a:off x="585926" y="6109720"/>
            <a:ext cx="3186167" cy="238835"/>
          </a:xfrm>
          <a:prstGeom prst="rect">
            <a:avLst/>
          </a:prstGeom>
        </p:spPr>
        <p:txBody>
          <a:bodyPr vert="horz" lIns="91440" tIns="45720" rIns="91440" bIns="45720" rtlCol="0" anchor="t" anchorCtr="0">
            <a:noAutofit/>
          </a:bodyPr>
          <a:lstStyle>
            <a:lvl1pPr algn="l" defTabSz="685783" rtl="0" eaLnBrk="1" latinLnBrk="0" hangingPunct="1">
              <a:lnSpc>
                <a:spcPct val="100000"/>
              </a:lnSpc>
              <a:spcBef>
                <a:spcPct val="0"/>
              </a:spcBef>
              <a:spcAft>
                <a:spcPts val="600"/>
              </a:spcAft>
              <a:buNone/>
              <a:defRPr sz="3375" kern="1200" baseline="0">
                <a:solidFill>
                  <a:schemeClr val="tx2"/>
                </a:solidFill>
                <a:latin typeface="+mj-lt"/>
                <a:ea typeface="+mj-ea"/>
                <a:cs typeface="+mj-cs"/>
              </a:defRPr>
            </a:lvl1pPr>
          </a:lstStyle>
          <a:p>
            <a:r>
              <a:rPr lang="en-GB" sz="1000">
                <a:solidFill>
                  <a:schemeClr val="bg1"/>
                </a:solidFill>
                <a:latin typeface="Adelle Lt" panose="02000503000000020004" pitchFamily="50" charset="0"/>
              </a:rPr>
              <a:t>Photo: Peter Cairns</a:t>
            </a:r>
          </a:p>
        </p:txBody>
      </p:sp>
      <p:sp>
        <p:nvSpPr>
          <p:cNvPr id="2" name="Title 4">
            <a:extLst>
              <a:ext uri="{FF2B5EF4-FFF2-40B4-BE49-F238E27FC236}">
                <a16:creationId xmlns:a16="http://schemas.microsoft.com/office/drawing/2014/main" id="{A5852F5C-3026-0F24-016C-E05CC03D8DB7}"/>
              </a:ext>
            </a:extLst>
          </p:cNvPr>
          <p:cNvSpPr txBox="1">
            <a:spLocks/>
          </p:cNvSpPr>
          <p:nvPr/>
        </p:nvSpPr>
        <p:spPr>
          <a:xfrm>
            <a:off x="4910999" y="411795"/>
            <a:ext cx="4747109" cy="582209"/>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spcAft>
                <a:spcPts val="800"/>
              </a:spcAft>
              <a:buNone/>
              <a:defRPr sz="4000" kern="1200" baseline="0">
                <a:solidFill>
                  <a:schemeClr val="tx2"/>
                </a:solidFill>
                <a:latin typeface="Adelle Eb" panose="02000503000000020004" pitchFamily="50" charset="0"/>
                <a:ea typeface="+mj-ea"/>
                <a:cs typeface="+mj-cs"/>
              </a:defRPr>
            </a:lvl1pPr>
          </a:lstStyle>
          <a:p>
            <a:r>
              <a:rPr lang="en-GB"/>
              <a:t>Role summary</a:t>
            </a:r>
          </a:p>
        </p:txBody>
      </p:sp>
      <p:sp>
        <p:nvSpPr>
          <p:cNvPr id="4" name="Text Placeholder 6">
            <a:extLst>
              <a:ext uri="{FF2B5EF4-FFF2-40B4-BE49-F238E27FC236}">
                <a16:creationId xmlns:a16="http://schemas.microsoft.com/office/drawing/2014/main" id="{EDAB2E14-A4D3-A92A-65BC-676CCA553885}"/>
              </a:ext>
            </a:extLst>
          </p:cNvPr>
          <p:cNvSpPr txBox="1">
            <a:spLocks/>
          </p:cNvSpPr>
          <p:nvPr/>
        </p:nvSpPr>
        <p:spPr>
          <a:xfrm>
            <a:off x="4910999" y="1133999"/>
            <a:ext cx="6695076" cy="4791055"/>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0"/>
              </a:spcBef>
              <a:spcAft>
                <a:spcPts val="800"/>
              </a:spcAft>
              <a:buFontTx/>
              <a:buNone/>
              <a:defRPr sz="2400" kern="1200" baseline="0">
                <a:solidFill>
                  <a:schemeClr val="tx1"/>
                </a:solidFill>
                <a:latin typeface="Adelle Eb" panose="02000503000000020004" pitchFamily="50" charset="0"/>
                <a:ea typeface="+mn-ea"/>
                <a:cs typeface="+mn-cs"/>
              </a:defRPr>
            </a:lvl1pPr>
            <a:lvl2pPr marL="0" indent="0" algn="l" defTabSz="914400" rtl="0" eaLnBrk="1" latinLnBrk="0" hangingPunct="1">
              <a:lnSpc>
                <a:spcPct val="100000"/>
              </a:lnSpc>
              <a:spcBef>
                <a:spcPts val="0"/>
              </a:spcBef>
              <a:spcAft>
                <a:spcPts val="800"/>
              </a:spcAft>
              <a:buClr>
                <a:schemeClr val="bg2"/>
              </a:buClr>
              <a:buFontTx/>
              <a:buNone/>
              <a:defRPr sz="2400" kern="1200" baseline="0">
                <a:solidFill>
                  <a:schemeClr val="tx1"/>
                </a:solidFill>
                <a:latin typeface="+mn-lt"/>
                <a:ea typeface="+mn-ea"/>
                <a:cs typeface="+mn-cs"/>
              </a:defRPr>
            </a:lvl2pPr>
            <a:lvl3pPr marL="540000" indent="-228600" algn="l" defTabSz="914400" rtl="0" eaLnBrk="1" latinLnBrk="0" hangingPunct="1">
              <a:lnSpc>
                <a:spcPct val="100000"/>
              </a:lnSpc>
              <a:spcBef>
                <a:spcPts val="0"/>
              </a:spcBef>
              <a:spcAft>
                <a:spcPts val="800"/>
              </a:spcAft>
              <a:buClr>
                <a:schemeClr val="bg2"/>
              </a:buClr>
              <a:buFont typeface="Wingdings 2" panose="05020102010507070707" pitchFamily="18" charset="2"/>
              <a:buChar char="¡"/>
              <a:defRPr sz="2400" kern="1200" baseline="0">
                <a:solidFill>
                  <a:schemeClr val="tx1"/>
                </a:solidFill>
                <a:latin typeface="+mn-lt"/>
                <a:ea typeface="+mn-ea"/>
                <a:cs typeface="+mn-cs"/>
              </a:defRPr>
            </a:lvl3pPr>
            <a:lvl4pPr marL="1080000" indent="-2286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mn-ea"/>
                <a:cs typeface="+mn-cs"/>
              </a:defRPr>
            </a:lvl4pPr>
            <a:lvl5pPr marL="1620000" indent="-228600" algn="l" defTabSz="914400" rtl="0" eaLnBrk="1" latinLnBrk="0" hangingPunct="1">
              <a:lnSpc>
                <a:spcPct val="100000"/>
              </a:lnSpc>
              <a:spcBef>
                <a:spcPts val="0"/>
              </a:spcBef>
              <a:spcAft>
                <a:spcPts val="800"/>
              </a:spcAft>
              <a:buFont typeface="Adelle Lt" panose="02000503000000020004" pitchFamily="50" charset="0"/>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latin typeface="Adelle Eb"/>
              </a:rPr>
              <a:t>The Auk Disturbance Project Development Manager will lead Cornwall Wildlife Trust’s role in the final stages of development of the Reducing Auk Disturbance programme </a:t>
            </a:r>
            <a:r>
              <a:rPr lang="en-GB" sz="1200" dirty="0">
                <a:latin typeface="+mn-lt"/>
              </a:rPr>
              <a:t>– a major partnership tackling the impact of offshore wind on seabirds such as guillemots and razorbills. Supported financially by offshore wind developers, this strategically significant project will shape the future delivery phase intended to generate evidence to inform future policy and compensation mechanisms, including the Marine Recovery Fund.</a:t>
            </a:r>
          </a:p>
          <a:p>
            <a:r>
              <a:rPr lang="en-GB" sz="1200" dirty="0">
                <a:latin typeface="+mn-lt"/>
              </a:rPr>
              <a:t>The role involves overseeing this development stage, managing relationships with partners and stakeholders (including Defra, Natural England, OWIC and COWSC), and planning future work to provide credible, scalable evidence on disturbance reduction. This is a unique opportunity to drive forward an initiative with tangible conservation impact and long-term influence on national policy.</a:t>
            </a:r>
          </a:p>
          <a:p>
            <a:r>
              <a:rPr lang="en-GB" sz="1200" dirty="0">
                <a:latin typeface="Adelle Eb"/>
              </a:rPr>
              <a:t>Salary:</a:t>
            </a:r>
            <a:r>
              <a:rPr lang="en-GB" sz="1200" dirty="0">
                <a:latin typeface="Adelle Lt"/>
              </a:rPr>
              <a:t> £32,000 - £36,000 per annum, depending on experience  </a:t>
            </a:r>
          </a:p>
          <a:p>
            <a:r>
              <a:rPr lang="en-GB" sz="1200" dirty="0">
                <a:latin typeface="Adelle Eb"/>
              </a:rPr>
              <a:t>Hours: </a:t>
            </a:r>
            <a:r>
              <a:rPr lang="en-GB" sz="1200" dirty="0">
                <a:latin typeface="Adelle Lt"/>
              </a:rPr>
              <a:t>Full time (37.5 hours) </a:t>
            </a:r>
          </a:p>
          <a:p>
            <a:r>
              <a:rPr lang="en-GB" sz="1200" dirty="0">
                <a:latin typeface="Adelle Eb"/>
              </a:rPr>
              <a:t>Contract type: </a:t>
            </a:r>
            <a:r>
              <a:rPr lang="en-GB" sz="1200" dirty="0">
                <a:latin typeface="Adelle Lt"/>
              </a:rPr>
              <a:t>Fixed Term </a:t>
            </a:r>
            <a:r>
              <a:rPr lang="en-US" sz="1200" dirty="0">
                <a:latin typeface="Adelle Lt"/>
                <a:sym typeface="Adelle 2"/>
              </a:rPr>
              <a:t>12-month contract, subject to confirmation of funding. While the initial focus is on shaping and delivering the development phase, the role is intended to lay the groundwork for a further longer-term delivery phase, which may begin within this 12-month period.</a:t>
            </a:r>
            <a:endParaRPr lang="en-US" sz="1200" dirty="0">
              <a:latin typeface="Adelle Lt"/>
            </a:endParaRPr>
          </a:p>
          <a:p>
            <a:r>
              <a:rPr lang="en-GB" sz="1200" dirty="0">
                <a:latin typeface="Adelle Eb"/>
              </a:rPr>
              <a:t>Location: </a:t>
            </a:r>
            <a:r>
              <a:rPr lang="en-GB" sz="1200" dirty="0">
                <a:latin typeface="Adelle Lt"/>
              </a:rPr>
              <a:t>Cornwall Wildlife Trust’s HQ, based in our Five Acres nature reserve, with regular working from home supported. Requires travel within Cornwall </a:t>
            </a:r>
          </a:p>
          <a:p>
            <a:r>
              <a:rPr lang="en-GB" sz="1200" dirty="0">
                <a:latin typeface="Adelle Eb"/>
              </a:rPr>
              <a:t>Reports into: </a:t>
            </a:r>
            <a:r>
              <a:rPr lang="en-GB" sz="1200" dirty="0">
                <a:latin typeface="+mn-lt"/>
              </a:rPr>
              <a:t>Head of Marine Conservation</a:t>
            </a:r>
          </a:p>
          <a:p>
            <a:r>
              <a:rPr lang="en-GB" sz="1200" dirty="0">
                <a:latin typeface="Adelle Eb"/>
              </a:rPr>
              <a:t>Key relationships: </a:t>
            </a:r>
            <a:r>
              <a:rPr lang="en-US" sz="1200" dirty="0">
                <a:solidFill>
                  <a:srgbClr val="000000"/>
                </a:solidFill>
                <a:latin typeface="Adelle Lt"/>
                <a:ea typeface="Adelle 2"/>
                <a:cs typeface="Adelle 2"/>
                <a:sym typeface="Adelle 2"/>
              </a:rPr>
              <a:t>Collaboration on Offshore Wind Strategic Compensation (COWSC), University of Exeter, Defra, Natural England and the Offshore Wind Industry Council OWIC)</a:t>
            </a:r>
            <a:endParaRPr lang="en-US" sz="1200" dirty="0">
              <a:solidFill>
                <a:srgbClr val="000000"/>
              </a:solidFill>
              <a:latin typeface="Adelle Lt"/>
              <a:ea typeface="Adelle 2"/>
              <a:cs typeface="Adelle 2"/>
            </a:endParaRPr>
          </a:p>
          <a:p>
            <a:endParaRPr lang="en-GB" sz="1200" dirty="0">
              <a:latin typeface="Adelle Lt" panose="02000503000000020004" pitchFamily="50" charset="0"/>
            </a:endParaRPr>
          </a:p>
        </p:txBody>
      </p:sp>
      <p:sp>
        <p:nvSpPr>
          <p:cNvPr id="20" name="TextBox 19">
            <a:extLst>
              <a:ext uri="{FF2B5EF4-FFF2-40B4-BE49-F238E27FC236}">
                <a16:creationId xmlns:a16="http://schemas.microsoft.com/office/drawing/2014/main" id="{552AC039-C589-5217-F18D-D96DFB08E3D2}"/>
              </a:ext>
            </a:extLst>
          </p:cNvPr>
          <p:cNvSpPr txBox="1"/>
          <p:nvPr/>
        </p:nvSpPr>
        <p:spPr>
          <a:xfrm>
            <a:off x="402638" y="411795"/>
            <a:ext cx="2610411" cy="830997"/>
          </a:xfrm>
          <a:prstGeom prst="rect">
            <a:avLst/>
          </a:prstGeom>
          <a:noFill/>
        </p:spPr>
        <p:txBody>
          <a:bodyPr wrap="square" rtlCol="0">
            <a:spAutoFit/>
          </a:bodyPr>
          <a:lstStyle/>
          <a:p>
            <a:r>
              <a:rPr lang="en-GB" sz="1200">
                <a:solidFill>
                  <a:schemeClr val="bg1"/>
                </a:solidFill>
                <a:latin typeface="Adelle Lt" panose="02000503000000020004" pitchFamily="50" charset="0"/>
              </a:rPr>
              <a:t>Razorbills are just one of the auk species threatened by marine disturbance, which can harm  their breeding and feeding habits.  </a:t>
            </a:r>
          </a:p>
        </p:txBody>
      </p:sp>
    </p:spTree>
    <p:extLst>
      <p:ext uri="{BB962C8B-B14F-4D97-AF65-F5344CB8AC3E}">
        <p14:creationId xmlns:p14="http://schemas.microsoft.com/office/powerpoint/2010/main" val="169470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4">
            <a:extLst>
              <a:ext uri="{FF2B5EF4-FFF2-40B4-BE49-F238E27FC236}">
                <a16:creationId xmlns:a16="http://schemas.microsoft.com/office/drawing/2014/main" id="{C47483A2-5F27-A442-6916-30D4B1940E01}"/>
              </a:ext>
            </a:extLst>
          </p:cNvPr>
          <p:cNvSpPr txBox="1"/>
          <p:nvPr/>
        </p:nvSpPr>
        <p:spPr>
          <a:xfrm>
            <a:off x="6208635" y="1166416"/>
            <a:ext cx="5544469" cy="4955203"/>
          </a:xfrm>
          <a:prstGeom prst="rect">
            <a:avLst/>
          </a:prstGeom>
        </p:spPr>
        <p:txBody>
          <a:bodyPr wrap="square" lIns="0" tIns="0" rIns="0" bIns="0" rtlCol="0" anchor="t">
            <a:spAutoFit/>
          </a:bodyPr>
          <a:lstStyle/>
          <a:p>
            <a:pPr marL="179705" lvl="1" indent="-179705">
              <a:spcAft>
                <a:spcPts val="700"/>
              </a:spcAft>
              <a:buClr>
                <a:schemeClr val="tx2"/>
              </a:buClr>
              <a:buFont typeface="Wingdings" panose="05000000000000000000" pitchFamily="2" charset="2"/>
              <a:buChar char="§"/>
            </a:pPr>
            <a:r>
              <a:rPr lang="en-US" sz="1200" dirty="0">
                <a:solidFill>
                  <a:srgbClr val="000000"/>
                </a:solidFill>
                <a:sym typeface="Adelle 2"/>
              </a:rPr>
              <a:t>Oversee internal reporting and contribute to external reporting, including updates to the developer group and project steering group</a:t>
            </a:r>
            <a:endParaRPr lang="en-US" sz="1200" dirty="0">
              <a:solidFill>
                <a:srgbClr val="000000"/>
              </a:solidFill>
              <a:latin typeface="Adelle 2"/>
              <a:ea typeface="Adelle 2"/>
              <a:cs typeface="Adelle 2"/>
            </a:endParaRPr>
          </a:p>
          <a:p>
            <a:pPr marL="0" lvl="1">
              <a:spcAft>
                <a:spcPts val="700"/>
              </a:spcAft>
              <a:buClr>
                <a:schemeClr val="tx2"/>
              </a:buClr>
            </a:pPr>
            <a:r>
              <a:rPr lang="en-US" sz="1200" dirty="0">
                <a:solidFill>
                  <a:srgbClr val="000000"/>
                </a:solidFill>
                <a:latin typeface="Adelle EB"/>
                <a:ea typeface="Adelle 1"/>
                <a:cs typeface="Adelle 1"/>
                <a:sym typeface="Adelle 1"/>
              </a:rPr>
              <a:t>Team Leadership and Capacity Building</a:t>
            </a:r>
            <a:endParaRPr lang="en-US" sz="1200" dirty="0">
              <a:solidFill>
                <a:srgbClr val="000000"/>
              </a:solidFill>
              <a:latin typeface="Adelle EB"/>
              <a:ea typeface="Adelle 1"/>
              <a:cs typeface="Adelle 1"/>
            </a:endParaRPr>
          </a:p>
          <a:p>
            <a:pPr marL="179705" lvl="1" indent="-179705">
              <a:spcAft>
                <a:spcPts val="700"/>
              </a:spcAft>
              <a:buClr>
                <a:schemeClr val="tx2"/>
              </a:buClr>
              <a:buFont typeface="Wingdings" panose="05000000000000000000" pitchFamily="2" charset="2"/>
              <a:buChar char="§"/>
            </a:pPr>
            <a:r>
              <a:rPr lang="en-US" sz="1200" dirty="0">
                <a:solidFill>
                  <a:srgbClr val="000000"/>
                </a:solidFill>
                <a:sym typeface="Adelle 2"/>
              </a:rPr>
              <a:t>Develop structure of delivery team and staffing needs </a:t>
            </a:r>
            <a:endParaRPr lang="en-US" sz="1200" dirty="0">
              <a:solidFill>
                <a:srgbClr val="000000"/>
              </a:solidFill>
            </a:endParaRPr>
          </a:p>
          <a:p>
            <a:pPr marL="179705" lvl="1" indent="-179705">
              <a:spcAft>
                <a:spcPts val="700"/>
              </a:spcAft>
              <a:buClr>
                <a:schemeClr val="tx2"/>
              </a:buClr>
              <a:buFont typeface="Wingdings" panose="05000000000000000000" pitchFamily="2" charset="2"/>
              <a:buChar char="§"/>
            </a:pPr>
            <a:r>
              <a:rPr lang="en-US" sz="1200" dirty="0">
                <a:solidFill>
                  <a:srgbClr val="000000"/>
                </a:solidFill>
                <a:sym typeface="Adelle 2"/>
              </a:rPr>
              <a:t>Lead on preparing for recruitment and onboarding of new project staff, including two Project Officers and seasonal staff </a:t>
            </a:r>
            <a:endParaRPr lang="en-US" sz="1200" dirty="0">
              <a:solidFill>
                <a:srgbClr val="000000"/>
              </a:solidFill>
            </a:endParaRPr>
          </a:p>
          <a:p>
            <a:pPr marL="179705" lvl="1" indent="-179705">
              <a:spcAft>
                <a:spcPts val="700"/>
              </a:spcAft>
              <a:buClr>
                <a:schemeClr val="tx2"/>
              </a:buClr>
              <a:buFont typeface="Wingdings" panose="05000000000000000000" pitchFamily="2" charset="2"/>
              <a:buChar char="§"/>
            </a:pPr>
            <a:r>
              <a:rPr lang="en-US" sz="1200" dirty="0">
                <a:solidFill>
                  <a:srgbClr val="000000"/>
                </a:solidFill>
                <a:sym typeface="Adelle 2"/>
              </a:rPr>
              <a:t>Line manage project delivery staff and support training and capacity-building across teams</a:t>
            </a:r>
            <a:endParaRPr lang="en-US" sz="1200" dirty="0">
              <a:solidFill>
                <a:srgbClr val="000000"/>
              </a:solidFill>
              <a:latin typeface="Adelle EB" panose="02000503000000020004" pitchFamily="50" charset="0"/>
            </a:endParaRPr>
          </a:p>
          <a:p>
            <a:pPr marL="0" lvl="1">
              <a:spcAft>
                <a:spcPts val="700"/>
              </a:spcAft>
              <a:buClr>
                <a:schemeClr val="tx2"/>
              </a:buClr>
            </a:pPr>
            <a:r>
              <a:rPr lang="en-US" sz="1200" dirty="0">
                <a:solidFill>
                  <a:srgbClr val="000000"/>
                </a:solidFill>
                <a:latin typeface="Adelle EB"/>
                <a:ea typeface="Adelle 1"/>
                <a:cs typeface="Adelle 1"/>
                <a:sym typeface="Adelle 1"/>
              </a:rPr>
              <a:t>Financial Management and Administration</a:t>
            </a:r>
            <a:endParaRPr lang="en-US" sz="1200" dirty="0">
              <a:solidFill>
                <a:srgbClr val="000000"/>
              </a:solidFill>
              <a:latin typeface="Adelle EB"/>
              <a:ea typeface="Adelle 1"/>
              <a:cs typeface="Adelle 1"/>
            </a:endParaRPr>
          </a:p>
          <a:p>
            <a:pPr marL="179705" lvl="1" indent="-179705">
              <a:spcAft>
                <a:spcPts val="700"/>
              </a:spcAft>
              <a:buClr>
                <a:schemeClr val="tx2"/>
              </a:buClr>
              <a:buFont typeface="Wingdings" panose="05000000000000000000" pitchFamily="2" charset="2"/>
              <a:buChar char="§"/>
            </a:pPr>
            <a:r>
              <a:rPr lang="en-US" sz="1200" dirty="0">
                <a:solidFill>
                  <a:srgbClr val="000000"/>
                </a:solidFill>
                <a:sym typeface="Adelle 2"/>
              </a:rPr>
              <a:t>Manage the project budget in line with agreed forecasts, ensuring spending is monitored, tracked, and reported. Get consensus on scope of delivery phase funding and use that to develop fully costed </a:t>
            </a:r>
            <a:r>
              <a:rPr lang="en-US" sz="1200" dirty="0" err="1">
                <a:solidFill>
                  <a:srgbClr val="000000"/>
                </a:solidFill>
                <a:sym typeface="Adelle 2"/>
              </a:rPr>
              <a:t>programme</a:t>
            </a:r>
            <a:r>
              <a:rPr lang="en-US" sz="1200" dirty="0">
                <a:solidFill>
                  <a:srgbClr val="000000"/>
                </a:solidFill>
                <a:sym typeface="Adelle 2"/>
              </a:rPr>
              <a:t> of work</a:t>
            </a:r>
            <a:endParaRPr lang="en-US" sz="1200" dirty="0">
              <a:solidFill>
                <a:srgbClr val="000000"/>
              </a:solidFill>
            </a:endParaRPr>
          </a:p>
          <a:p>
            <a:pPr marL="179705" lvl="1" indent="-179705">
              <a:spcAft>
                <a:spcPts val="700"/>
              </a:spcAft>
              <a:buClr>
                <a:schemeClr val="tx2"/>
              </a:buClr>
              <a:buFont typeface="Wingdings" panose="05000000000000000000" pitchFamily="2" charset="2"/>
              <a:buChar char="§"/>
            </a:pPr>
            <a:r>
              <a:rPr lang="en-US" sz="1200" dirty="0">
                <a:solidFill>
                  <a:srgbClr val="000000"/>
                </a:solidFill>
                <a:sym typeface="Adelle 2"/>
              </a:rPr>
              <a:t>Support procurement, grant administration, and contract management in line with </a:t>
            </a:r>
            <a:r>
              <a:rPr lang="en-US" sz="1200" dirty="0" err="1">
                <a:solidFill>
                  <a:srgbClr val="000000"/>
                </a:solidFill>
                <a:sym typeface="Adelle 2"/>
              </a:rPr>
              <a:t>organisational</a:t>
            </a:r>
            <a:r>
              <a:rPr lang="en-US" sz="1200" dirty="0">
                <a:solidFill>
                  <a:srgbClr val="000000"/>
                </a:solidFill>
                <a:sym typeface="Adelle 2"/>
              </a:rPr>
              <a:t> and funder requirements</a:t>
            </a:r>
            <a:endParaRPr lang="en-US" sz="1200" dirty="0">
              <a:solidFill>
                <a:srgbClr val="000000"/>
              </a:solidFill>
            </a:endParaRPr>
          </a:p>
          <a:p>
            <a:pPr marL="0" lvl="1">
              <a:spcAft>
                <a:spcPts val="700"/>
              </a:spcAft>
              <a:buClr>
                <a:schemeClr val="tx2"/>
              </a:buClr>
            </a:pPr>
            <a:r>
              <a:rPr lang="en-US" sz="1200" dirty="0">
                <a:solidFill>
                  <a:srgbClr val="000000"/>
                </a:solidFill>
                <a:latin typeface="Adelle EB"/>
                <a:sym typeface="Adelle 1"/>
              </a:rPr>
              <a:t>Field Support and Flexibility</a:t>
            </a:r>
            <a:endParaRPr lang="en-US" sz="1200" dirty="0">
              <a:solidFill>
                <a:srgbClr val="000000"/>
              </a:solidFill>
              <a:latin typeface="Adelle EB"/>
            </a:endParaRPr>
          </a:p>
          <a:p>
            <a:pPr marL="179705" lvl="1" indent="-179705">
              <a:spcAft>
                <a:spcPts val="700"/>
              </a:spcAft>
              <a:buClr>
                <a:schemeClr val="tx2"/>
              </a:buClr>
              <a:buFont typeface="Wingdings" panose="05000000000000000000" pitchFamily="2" charset="2"/>
              <a:buChar char="§"/>
            </a:pPr>
            <a:r>
              <a:rPr lang="en-US" sz="1200" dirty="0">
                <a:solidFill>
                  <a:srgbClr val="000000"/>
                </a:solidFill>
                <a:sym typeface="Adelle 2"/>
              </a:rPr>
              <a:t>Provide additional capacity for fieldwork delivery including assisting with seabird monitoring, data collection, and on-water interventions where appropriate</a:t>
            </a:r>
            <a:endParaRPr lang="en-US" sz="1200" dirty="0">
              <a:solidFill>
                <a:srgbClr val="000000"/>
              </a:solidFill>
            </a:endParaRPr>
          </a:p>
          <a:p>
            <a:pPr marL="0" lvl="1">
              <a:spcAft>
                <a:spcPts val="700"/>
              </a:spcAft>
              <a:buClr>
                <a:schemeClr val="tx2"/>
              </a:buClr>
            </a:pPr>
            <a:r>
              <a:rPr lang="en-US" sz="1200" dirty="0">
                <a:solidFill>
                  <a:srgbClr val="000000"/>
                </a:solidFill>
                <a:latin typeface="Adelle EB"/>
                <a:ea typeface="Adelle 1"/>
                <a:cs typeface="Adelle 1"/>
                <a:sym typeface="Adelle 1"/>
              </a:rPr>
              <a:t>Partnership and Stakeholder Engagement</a:t>
            </a:r>
            <a:endParaRPr lang="en-US" sz="1200" dirty="0">
              <a:solidFill>
                <a:srgbClr val="000000"/>
              </a:solidFill>
              <a:latin typeface="Adelle EB"/>
              <a:ea typeface="Adelle 1"/>
              <a:cs typeface="Adelle 1"/>
            </a:endParaRPr>
          </a:p>
          <a:p>
            <a:pPr marL="179705" lvl="1" indent="-179705">
              <a:spcAft>
                <a:spcPts val="700"/>
              </a:spcAft>
              <a:buClr>
                <a:schemeClr val="tx2"/>
              </a:buClr>
              <a:buFont typeface="Wingdings" panose="05000000000000000000" pitchFamily="2" charset="2"/>
              <a:buChar char="§"/>
            </a:pPr>
            <a:r>
              <a:rPr lang="en-US" sz="1200" dirty="0">
                <a:solidFill>
                  <a:srgbClr val="000000"/>
                </a:solidFill>
                <a:sym typeface="Adelle 2"/>
              </a:rPr>
              <a:t>Maintain effective communication with all stakeholders and partners </a:t>
            </a:r>
            <a:endParaRPr lang="en-US" sz="1200" dirty="0">
              <a:solidFill>
                <a:srgbClr val="000000"/>
              </a:solidFill>
            </a:endParaRPr>
          </a:p>
          <a:p>
            <a:pPr marL="179705" lvl="1" indent="-179705">
              <a:spcAft>
                <a:spcPts val="700"/>
              </a:spcAft>
              <a:buClr>
                <a:schemeClr val="tx2"/>
              </a:buClr>
              <a:buFont typeface="Wingdings" panose="05000000000000000000" pitchFamily="2" charset="2"/>
              <a:buChar char="§"/>
            </a:pPr>
            <a:r>
              <a:rPr lang="en-US" sz="1200" dirty="0">
                <a:solidFill>
                  <a:srgbClr val="000000"/>
                </a:solidFill>
                <a:sym typeface="Adelle 2"/>
              </a:rPr>
              <a:t>Help facilitate the coordination of the project’s steering group and attend stakeholder meetings, workshops, and annual conferences</a:t>
            </a:r>
            <a:endParaRPr lang="en-US" sz="1200" dirty="0">
              <a:solidFill>
                <a:srgbClr val="000000"/>
              </a:solidFill>
            </a:endParaRPr>
          </a:p>
        </p:txBody>
      </p:sp>
      <p:sp>
        <p:nvSpPr>
          <p:cNvPr id="5" name="Title 1">
            <a:extLst>
              <a:ext uri="{FF2B5EF4-FFF2-40B4-BE49-F238E27FC236}">
                <a16:creationId xmlns:a16="http://schemas.microsoft.com/office/drawing/2014/main" id="{B790A71F-9A5F-4D97-BAE3-E3B555CB9DCC}"/>
              </a:ext>
            </a:extLst>
          </p:cNvPr>
          <p:cNvSpPr>
            <a:spLocks noGrp="1"/>
          </p:cNvSpPr>
          <p:nvPr>
            <p:ph type="title"/>
          </p:nvPr>
        </p:nvSpPr>
        <p:spPr>
          <a:xfrm>
            <a:off x="392776" y="428929"/>
            <a:ext cx="11406447" cy="582209"/>
          </a:xfrm>
        </p:spPr>
        <p:txBody>
          <a:bodyPr/>
          <a:lstStyle/>
          <a:p>
            <a:r>
              <a:rPr lang="en-GB" sz="4000"/>
              <a:t>Responsibilities </a:t>
            </a:r>
          </a:p>
        </p:txBody>
      </p:sp>
      <p:sp>
        <p:nvSpPr>
          <p:cNvPr id="8" name="TextBox 4"/>
          <p:cNvSpPr txBox="1"/>
          <p:nvPr/>
        </p:nvSpPr>
        <p:spPr>
          <a:xfrm>
            <a:off x="438896" y="1161257"/>
            <a:ext cx="5544469" cy="4226798"/>
          </a:xfrm>
          <a:prstGeom prst="rect">
            <a:avLst/>
          </a:prstGeom>
        </p:spPr>
        <p:txBody>
          <a:bodyPr wrap="square" lIns="0" tIns="0" rIns="0" bIns="0" rtlCol="0" anchor="t">
            <a:spAutoFit/>
          </a:bodyPr>
          <a:lstStyle/>
          <a:p>
            <a:pPr marL="0" lvl="1">
              <a:spcAft>
                <a:spcPts val="700"/>
              </a:spcAft>
            </a:pPr>
            <a:r>
              <a:rPr lang="en-US" sz="1200" dirty="0">
                <a:solidFill>
                  <a:srgbClr val="000000"/>
                </a:solidFill>
                <a:latin typeface="Adelle EB"/>
                <a:ea typeface="Adelle 1"/>
                <a:cs typeface="Adelle 1"/>
                <a:sym typeface="Adelle 1"/>
              </a:rPr>
              <a:t>Regulatory and </a:t>
            </a:r>
            <a:r>
              <a:rPr lang="en-US" sz="1200" dirty="0" err="1">
                <a:solidFill>
                  <a:srgbClr val="000000"/>
                </a:solidFill>
                <a:latin typeface="Adelle EB"/>
                <a:ea typeface="Adelle 1"/>
                <a:cs typeface="Adelle 1"/>
                <a:sym typeface="Adelle 1"/>
              </a:rPr>
              <a:t>Programme</a:t>
            </a:r>
            <a:r>
              <a:rPr lang="en-US" sz="1200" dirty="0">
                <a:solidFill>
                  <a:srgbClr val="000000"/>
                </a:solidFill>
                <a:latin typeface="Adelle EB"/>
                <a:ea typeface="Adelle 1"/>
                <a:cs typeface="Adelle 1"/>
                <a:sym typeface="Adelle 1"/>
              </a:rPr>
              <a:t> Alignment </a:t>
            </a:r>
          </a:p>
          <a:p>
            <a:pPr marL="179705" lvl="1" indent="-179705" algn="l">
              <a:spcAft>
                <a:spcPts val="700"/>
              </a:spcAft>
              <a:buClr>
                <a:schemeClr val="tx2"/>
              </a:buClr>
              <a:buFont typeface="Wingdings" panose="05000000000000000000" pitchFamily="2" charset="2"/>
              <a:buChar char="§"/>
            </a:pPr>
            <a:r>
              <a:rPr lang="en-US" sz="1200" dirty="0">
                <a:solidFill>
                  <a:srgbClr val="000000"/>
                </a:solidFill>
                <a:latin typeface="Adelle Lt"/>
                <a:ea typeface="Adelle 2"/>
                <a:cs typeface="Adelle 2"/>
                <a:sym typeface="Adelle 2"/>
              </a:rPr>
              <a:t>Act as the key point of contact between Cornwall Wildlife Trust and the developer group, ensuring regular updates, clear communication, and responsiveness to evolving needs</a:t>
            </a:r>
            <a:endParaRPr lang="en-US" sz="1200" dirty="0">
              <a:solidFill>
                <a:srgbClr val="000000"/>
              </a:solidFill>
              <a:latin typeface="Adelle Lt"/>
              <a:ea typeface="Adelle 2"/>
              <a:cs typeface="Adelle 2"/>
            </a:endParaRPr>
          </a:p>
          <a:p>
            <a:pPr marL="179705" lvl="1" indent="-179705">
              <a:spcAft>
                <a:spcPts val="700"/>
              </a:spcAft>
              <a:buClr>
                <a:schemeClr val="tx2"/>
              </a:buClr>
              <a:buFont typeface="Wingdings" panose="05000000000000000000" pitchFamily="2" charset="2"/>
              <a:buChar char="§"/>
            </a:pPr>
            <a:r>
              <a:rPr lang="en-US" sz="1200" dirty="0">
                <a:solidFill>
                  <a:srgbClr val="000000"/>
                </a:solidFill>
                <a:latin typeface="Adelle Lt"/>
                <a:ea typeface="Adelle 2"/>
                <a:cs typeface="Adelle 2"/>
                <a:sym typeface="Adelle 2"/>
              </a:rPr>
              <a:t>Work closely with project partners and statutory stakeholders to ensure planned delivery aligns with national frameworks for offshore wind ecological compensation</a:t>
            </a:r>
            <a:endParaRPr lang="en-US" sz="1200" dirty="0">
              <a:solidFill>
                <a:srgbClr val="000000"/>
              </a:solidFill>
              <a:latin typeface="Adelle Lt"/>
              <a:ea typeface="Adelle 2"/>
              <a:cs typeface="Adelle 2"/>
            </a:endParaRPr>
          </a:p>
          <a:p>
            <a:pPr marL="179705" lvl="1" indent="-179705">
              <a:spcAft>
                <a:spcPts val="700"/>
              </a:spcAft>
              <a:buClr>
                <a:schemeClr val="tx2"/>
              </a:buClr>
              <a:buFont typeface="Wingdings" panose="05000000000000000000" pitchFamily="2" charset="2"/>
              <a:buChar char="§"/>
            </a:pPr>
            <a:r>
              <a:rPr lang="en-US" sz="1200" dirty="0">
                <a:solidFill>
                  <a:srgbClr val="000000"/>
                </a:solidFill>
                <a:latin typeface="Adelle Lt"/>
                <a:ea typeface="Adelle 2"/>
                <a:cs typeface="Adelle 2"/>
                <a:sym typeface="Adelle 2"/>
              </a:rPr>
              <a:t>Engage the COWSC Gateway Group, Natural England, Defra, and OWIC to ensure proposed delivery phase project outputs are relevant and influential at a strategic level </a:t>
            </a:r>
            <a:endParaRPr lang="en-US" sz="1200" dirty="0">
              <a:solidFill>
                <a:srgbClr val="000000"/>
              </a:solidFill>
              <a:latin typeface="Adelle Lt"/>
              <a:ea typeface="Adelle 2"/>
              <a:cs typeface="Adelle 2"/>
            </a:endParaRPr>
          </a:p>
          <a:p>
            <a:pPr marL="179705" lvl="1" indent="-179705" algn="l">
              <a:spcAft>
                <a:spcPts val="700"/>
              </a:spcAft>
              <a:buClr>
                <a:schemeClr val="tx2"/>
              </a:buClr>
              <a:buFont typeface="Wingdings" panose="05000000000000000000" pitchFamily="2" charset="2"/>
              <a:buChar char="§"/>
            </a:pPr>
            <a:r>
              <a:rPr lang="en-US" sz="1200" dirty="0">
                <a:solidFill>
                  <a:srgbClr val="000000"/>
                </a:solidFill>
                <a:latin typeface="Adelle Lt"/>
                <a:ea typeface="Adelle 2"/>
                <a:cs typeface="Adelle 2"/>
                <a:sym typeface="Adelle 2"/>
              </a:rPr>
              <a:t>Support discussions on the potential future recognition of reducing disturbance as an approved compensation measure through national mechanisms (e.g. Marine Recovery Fund), while focusing on the practical needs of the current development phase</a:t>
            </a:r>
            <a:endParaRPr lang="en-US" sz="1200" dirty="0">
              <a:solidFill>
                <a:srgbClr val="000000"/>
              </a:solidFill>
              <a:latin typeface="Adelle Lt"/>
              <a:ea typeface="Adelle 2"/>
              <a:cs typeface="Adelle 2"/>
            </a:endParaRPr>
          </a:p>
          <a:p>
            <a:pPr marL="0" lvl="1" algn="l">
              <a:spcAft>
                <a:spcPts val="700"/>
              </a:spcAft>
            </a:pPr>
            <a:r>
              <a:rPr lang="en-US" sz="1200" dirty="0">
                <a:solidFill>
                  <a:srgbClr val="000000"/>
                </a:solidFill>
                <a:latin typeface="Adelle EB"/>
                <a:ea typeface="Adelle 1"/>
                <a:cs typeface="Adelle 1"/>
                <a:sym typeface="Adelle 1"/>
              </a:rPr>
              <a:t>Project Coordination and Delivery</a:t>
            </a:r>
            <a:endParaRPr lang="en-US" sz="1200" dirty="0">
              <a:solidFill>
                <a:srgbClr val="000000"/>
              </a:solidFill>
              <a:latin typeface="Adelle EB"/>
              <a:ea typeface="Adelle 1"/>
              <a:cs typeface="Adelle 1"/>
            </a:endParaRPr>
          </a:p>
          <a:p>
            <a:pPr marL="179705" lvl="1" indent="-179705">
              <a:spcAft>
                <a:spcPts val="700"/>
              </a:spcAft>
              <a:buClr>
                <a:schemeClr val="tx2"/>
              </a:buClr>
              <a:buFont typeface="Wingdings" panose="05000000000000000000" pitchFamily="2" charset="2"/>
              <a:buChar char="§"/>
            </a:pPr>
            <a:r>
              <a:rPr lang="en-US" sz="1200" dirty="0">
                <a:solidFill>
                  <a:srgbClr val="000000"/>
                </a:solidFill>
                <a:latin typeface="Adelle Lt"/>
                <a:sym typeface="Adelle 2"/>
              </a:rPr>
              <a:t>Plan the detailed implementation, and proposed evaluation of future project activities across all workstreams and multiple sites</a:t>
            </a:r>
            <a:endParaRPr lang="en-US" sz="1200" dirty="0">
              <a:solidFill>
                <a:srgbClr val="000000"/>
              </a:solidFill>
              <a:latin typeface="Adelle Lt"/>
            </a:endParaRPr>
          </a:p>
          <a:p>
            <a:pPr marL="179705" lvl="1" indent="-179705">
              <a:spcAft>
                <a:spcPts val="700"/>
              </a:spcAft>
              <a:buClr>
                <a:schemeClr val="tx2"/>
              </a:buClr>
              <a:buFont typeface="Wingdings" panose="05000000000000000000" pitchFamily="2" charset="2"/>
              <a:buChar char="§"/>
            </a:pPr>
            <a:r>
              <a:rPr lang="en-US" sz="1200" dirty="0">
                <a:solidFill>
                  <a:srgbClr val="000000"/>
                </a:solidFill>
                <a:latin typeface="Adelle Lt"/>
                <a:sym typeface="Adelle 2"/>
              </a:rPr>
              <a:t>Monitor progress against the 12-month delivery plan, ensuring key milestones are met and risks are managed</a:t>
            </a:r>
            <a:endParaRPr lang="en-US" sz="1200" dirty="0">
              <a:solidFill>
                <a:srgbClr val="000000"/>
              </a:solidFill>
              <a:latin typeface="Adelle Lt"/>
            </a:endParaRPr>
          </a:p>
          <a:p>
            <a:pPr marL="179705" lvl="1" indent="-179705">
              <a:spcAft>
                <a:spcPts val="700"/>
              </a:spcAft>
              <a:buClr>
                <a:schemeClr val="tx2"/>
              </a:buClr>
              <a:buFont typeface="Wingdings" panose="05000000000000000000" pitchFamily="2" charset="2"/>
              <a:buChar char="§"/>
            </a:pPr>
            <a:r>
              <a:rPr lang="en-US" sz="1200" dirty="0">
                <a:solidFill>
                  <a:srgbClr val="000000"/>
                </a:solidFill>
                <a:sym typeface="Adelle 2"/>
              </a:rPr>
              <a:t>Coordinate with proposed delivery partners, including University of Exeter, </a:t>
            </a:r>
            <a:r>
              <a:rPr lang="en-US" sz="1200" dirty="0" err="1">
                <a:solidFill>
                  <a:srgbClr val="000000"/>
                </a:solidFill>
                <a:sym typeface="Adelle 2"/>
              </a:rPr>
              <a:t>GoBe</a:t>
            </a:r>
            <a:r>
              <a:rPr lang="en-US" sz="1200" dirty="0">
                <a:solidFill>
                  <a:srgbClr val="000000"/>
                </a:solidFill>
                <a:sym typeface="Adelle 2"/>
              </a:rPr>
              <a:t> Consultants, Cornwall Marine &amp; Costal Code Groups, </a:t>
            </a:r>
            <a:r>
              <a:rPr lang="en-US" sz="1200" dirty="0" err="1">
                <a:solidFill>
                  <a:srgbClr val="000000"/>
                </a:solidFill>
                <a:sym typeface="Adelle 2"/>
              </a:rPr>
              <a:t>WiSe</a:t>
            </a:r>
            <a:r>
              <a:rPr lang="en-US" sz="1200" dirty="0">
                <a:solidFill>
                  <a:srgbClr val="000000"/>
                </a:solidFill>
                <a:sym typeface="Adelle 2"/>
              </a:rPr>
              <a:t>, and local conservation groups </a:t>
            </a:r>
            <a:endParaRPr lang="en-US" sz="1200" dirty="0">
              <a:solidFill>
                <a:srgbClr val="000000"/>
              </a:solidFill>
            </a:endParaRPr>
          </a:p>
        </p:txBody>
      </p:sp>
    </p:spTree>
    <p:extLst>
      <p:ext uri="{BB962C8B-B14F-4D97-AF65-F5344CB8AC3E}">
        <p14:creationId xmlns:p14="http://schemas.microsoft.com/office/powerpoint/2010/main" val="260356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11DA31C-1B5C-5291-1E1C-B288BA482A01}"/>
              </a:ext>
            </a:extLst>
          </p:cNvPr>
          <p:cNvSpPr>
            <a:spLocks noGrp="1"/>
          </p:cNvSpPr>
          <p:nvPr>
            <p:ph type="title"/>
          </p:nvPr>
        </p:nvSpPr>
        <p:spPr>
          <a:xfrm>
            <a:off x="430876" y="465714"/>
            <a:ext cx="11406447" cy="582209"/>
          </a:xfrm>
        </p:spPr>
        <p:txBody>
          <a:bodyPr/>
          <a:lstStyle/>
          <a:p>
            <a:r>
              <a:rPr lang="en-GB" sz="4000"/>
              <a:t>Person specification </a:t>
            </a:r>
          </a:p>
        </p:txBody>
      </p:sp>
      <p:sp>
        <p:nvSpPr>
          <p:cNvPr id="6" name="Text Placeholder 2">
            <a:extLst>
              <a:ext uri="{FF2B5EF4-FFF2-40B4-BE49-F238E27FC236}">
                <a16:creationId xmlns:a16="http://schemas.microsoft.com/office/drawing/2014/main" id="{3642760E-4EDA-0738-8E1A-30635EA1BB70}"/>
              </a:ext>
            </a:extLst>
          </p:cNvPr>
          <p:cNvSpPr>
            <a:spLocks noGrp="1"/>
          </p:cNvSpPr>
          <p:nvPr>
            <p:ph type="body" sz="quarter" idx="10"/>
          </p:nvPr>
        </p:nvSpPr>
        <p:spPr>
          <a:xfrm>
            <a:off x="430876" y="1153301"/>
            <a:ext cx="3701841" cy="2349361"/>
          </a:xfrm>
          <a:ln>
            <a:noFill/>
          </a:ln>
        </p:spPr>
        <p:txBody>
          <a:bodyPr vert="horz" wrap="square" lIns="91440" tIns="45720" rIns="91440" bIns="45720" rtlCol="0" anchor="t">
            <a:noAutofit/>
          </a:bodyPr>
          <a:lstStyle/>
          <a:p>
            <a:pPr marL="0" indent="0">
              <a:lnSpc>
                <a:spcPct val="100000"/>
              </a:lnSpc>
              <a:spcBef>
                <a:spcPts val="0"/>
              </a:spcBef>
              <a:spcAft>
                <a:spcPts val="700"/>
              </a:spcAft>
              <a:buNone/>
            </a:pPr>
            <a:r>
              <a:rPr lang="en-GB" sz="1200" dirty="0">
                <a:solidFill>
                  <a:schemeClr val="tx2"/>
                </a:solidFill>
                <a:latin typeface="Adelle EB" panose="02000503000000020004" pitchFamily="50" charset="0"/>
              </a:rPr>
              <a:t>Experience</a:t>
            </a:r>
          </a:p>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Leadership of conservation projects and partnerships (E)</a:t>
            </a:r>
          </a:p>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Managing environmental or conservation projects from design through delivery (E)</a:t>
            </a:r>
          </a:p>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Working with or alongside government agencies, regulators, or industry partners (E)</a:t>
            </a:r>
          </a:p>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Budget management, financial reporting and procurement (E)</a:t>
            </a:r>
          </a:p>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Recruiting, line managing, and supporting staff and volunteers (D)</a:t>
            </a:r>
          </a:p>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Fieldwork in coastal or remote environments, ideally including seabird monitoring (D)</a:t>
            </a:r>
          </a:p>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Marine seagoing fieldwork experience and associated qualifications (D)</a:t>
            </a:r>
            <a:endParaRPr lang="en-US" altLang="en-US" sz="1200" dirty="0">
              <a:latin typeface="Adelle Lt" panose="02000503000000020004" pitchFamily="50" charset="0"/>
            </a:endParaRPr>
          </a:p>
          <a:p>
            <a:pPr marL="0" indent="0">
              <a:lnSpc>
                <a:spcPct val="100000"/>
              </a:lnSpc>
              <a:spcBef>
                <a:spcPts val="0"/>
              </a:spcBef>
              <a:spcAft>
                <a:spcPts val="700"/>
              </a:spcAft>
              <a:buNone/>
            </a:pPr>
            <a:r>
              <a:rPr lang="en-GB" sz="1200" dirty="0">
                <a:solidFill>
                  <a:schemeClr val="tx2"/>
                </a:solidFill>
                <a:latin typeface="Adelle EB" panose="02000503000000020004" pitchFamily="50" charset="0"/>
              </a:rPr>
              <a:t>Skills</a:t>
            </a:r>
          </a:p>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Ability to manage competing priorities and complex workstreams (E)</a:t>
            </a:r>
          </a:p>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Producing clear reports and project updates for multiple audiences (E)</a:t>
            </a:r>
          </a:p>
          <a:p>
            <a:pPr marL="179705" lvl="0" indent="-179705" eaLnBrk="0" fontAlgn="base" hangingPunct="0">
              <a:buClr>
                <a:schemeClr val="tx2"/>
              </a:buClr>
              <a:buFont typeface="Wingdings" panose="05000000000000000000" pitchFamily="2" charset="2"/>
              <a:buChar char="§"/>
            </a:pPr>
            <a:endParaRPr lang="en-US" altLang="en-US" sz="1200" dirty="0">
              <a:latin typeface="Adelle Lt" panose="02000503000000020004" pitchFamily="50" charset="0"/>
            </a:endParaRPr>
          </a:p>
          <a:p>
            <a:pPr marL="179705" lvl="0" indent="-179705" eaLnBrk="0" fontAlgn="base" hangingPunct="0">
              <a:buClr>
                <a:schemeClr val="bg2"/>
              </a:buClr>
              <a:buFont typeface="Wingdings" panose="05000000000000000000" pitchFamily="2" charset="2"/>
              <a:buChar char="§"/>
            </a:pPr>
            <a:endParaRPr lang="en-US" altLang="en-US" sz="1200" dirty="0">
              <a:latin typeface="Adelle Lt" panose="02000503000000020004" pitchFamily="50" charset="0"/>
            </a:endParaRPr>
          </a:p>
          <a:p>
            <a:pPr marL="179705" lvl="0" indent="-179705" eaLnBrk="0" fontAlgn="base" hangingPunct="0">
              <a:buClr>
                <a:schemeClr val="bg2"/>
              </a:buClr>
              <a:buFont typeface="Wingdings" panose="05000000000000000000" pitchFamily="2" charset="2"/>
              <a:buChar char="§"/>
            </a:pPr>
            <a:endParaRPr lang="en-US" altLang="en-US" sz="1200" dirty="0">
              <a:latin typeface="Adelle Lt" panose="02000503000000020004" pitchFamily="50" charset="0"/>
            </a:endParaRPr>
          </a:p>
          <a:p>
            <a:pPr marL="0" indent="0">
              <a:lnSpc>
                <a:spcPct val="100000"/>
              </a:lnSpc>
              <a:spcBef>
                <a:spcPts val="0"/>
              </a:spcBef>
              <a:spcAft>
                <a:spcPts val="800"/>
              </a:spcAft>
              <a:buNone/>
            </a:pPr>
            <a:endParaRPr lang="en-GB" sz="1200" dirty="0">
              <a:solidFill>
                <a:schemeClr val="accent6"/>
              </a:solidFill>
              <a:latin typeface="Adelle EB" panose="02000503000000020004" pitchFamily="50" charset="0"/>
            </a:endParaRPr>
          </a:p>
          <a:p>
            <a:pPr marL="0" indent="0">
              <a:lnSpc>
                <a:spcPct val="100000"/>
              </a:lnSpc>
              <a:spcBef>
                <a:spcPts val="0"/>
              </a:spcBef>
              <a:spcAft>
                <a:spcPts val="800"/>
              </a:spcAft>
              <a:buNone/>
            </a:pPr>
            <a:endParaRPr lang="en-GB" sz="1200" dirty="0">
              <a:solidFill>
                <a:schemeClr val="accent6"/>
              </a:solidFill>
              <a:latin typeface="Adelle EB" panose="02000503000000020004" pitchFamily="50" charset="0"/>
            </a:endParaRPr>
          </a:p>
        </p:txBody>
      </p:sp>
      <p:sp>
        <p:nvSpPr>
          <p:cNvPr id="7" name="Text Placeholder 2">
            <a:extLst>
              <a:ext uri="{FF2B5EF4-FFF2-40B4-BE49-F238E27FC236}">
                <a16:creationId xmlns:a16="http://schemas.microsoft.com/office/drawing/2014/main" id="{7AB99A2A-5C6E-BCDB-D4A5-26CC30466A8D}"/>
              </a:ext>
            </a:extLst>
          </p:cNvPr>
          <p:cNvSpPr txBox="1">
            <a:spLocks/>
          </p:cNvSpPr>
          <p:nvPr/>
        </p:nvSpPr>
        <p:spPr>
          <a:xfrm>
            <a:off x="4245744" y="1153301"/>
            <a:ext cx="3701840" cy="4503797"/>
          </a:xfrm>
          <a:prstGeom prst="rect">
            <a:avLst/>
          </a:prstGeom>
          <a:ln>
            <a:noFill/>
          </a:ln>
        </p:spPr>
        <p:txBody>
          <a:bodyPr vert="horz" wrap="square" lIns="91440" tIns="45720" rIns="91440" bIns="45720" rtlCol="0">
            <a:spAutoFit/>
          </a:bodyPr>
          <a:lstStyle>
            <a:lvl1pPr marL="0" indent="0" algn="l" defTabSz="914400" rtl="0" eaLnBrk="1" latinLnBrk="0" hangingPunct="1">
              <a:lnSpc>
                <a:spcPct val="100000"/>
              </a:lnSpc>
              <a:spcBef>
                <a:spcPts val="0"/>
              </a:spcBef>
              <a:spcAft>
                <a:spcPts val="800"/>
              </a:spcAft>
              <a:buFontTx/>
              <a:buNone/>
              <a:defRPr sz="2400" kern="1200" baseline="0">
                <a:solidFill>
                  <a:schemeClr val="tx1"/>
                </a:solidFill>
                <a:latin typeface="Adelle Eb" panose="02000503000000020004" pitchFamily="50" charset="0"/>
                <a:ea typeface="+mn-ea"/>
                <a:cs typeface="+mn-cs"/>
              </a:defRPr>
            </a:lvl1pPr>
            <a:lvl2pPr marL="0" indent="0" algn="l" defTabSz="914400" rtl="0" eaLnBrk="1" latinLnBrk="0" hangingPunct="1">
              <a:lnSpc>
                <a:spcPct val="100000"/>
              </a:lnSpc>
              <a:spcBef>
                <a:spcPts val="0"/>
              </a:spcBef>
              <a:spcAft>
                <a:spcPts val="800"/>
              </a:spcAft>
              <a:buClr>
                <a:schemeClr val="bg2"/>
              </a:buClr>
              <a:buFontTx/>
              <a:buNone/>
              <a:defRPr sz="2400" kern="1200" baseline="0">
                <a:solidFill>
                  <a:schemeClr val="tx1"/>
                </a:solidFill>
                <a:latin typeface="+mn-lt"/>
                <a:ea typeface="+mn-ea"/>
                <a:cs typeface="+mn-cs"/>
              </a:defRPr>
            </a:lvl2pPr>
            <a:lvl3pPr marL="540000" indent="-228600" algn="l" defTabSz="914400" rtl="0" eaLnBrk="1" latinLnBrk="0" hangingPunct="1">
              <a:lnSpc>
                <a:spcPct val="100000"/>
              </a:lnSpc>
              <a:spcBef>
                <a:spcPts val="0"/>
              </a:spcBef>
              <a:spcAft>
                <a:spcPts val="800"/>
              </a:spcAft>
              <a:buClr>
                <a:schemeClr val="bg2"/>
              </a:buClr>
              <a:buFont typeface="Wingdings 2" panose="05020102010507070707" pitchFamily="18" charset="2"/>
              <a:buChar char="¡"/>
              <a:defRPr sz="2400" kern="1200" baseline="0">
                <a:solidFill>
                  <a:schemeClr val="tx1"/>
                </a:solidFill>
                <a:latin typeface="+mn-lt"/>
                <a:ea typeface="+mn-ea"/>
                <a:cs typeface="+mn-cs"/>
              </a:defRPr>
            </a:lvl3pPr>
            <a:lvl4pPr marL="1080000" indent="-2286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mn-ea"/>
                <a:cs typeface="+mn-cs"/>
              </a:defRPr>
            </a:lvl4pPr>
            <a:lvl5pPr marL="1620000" indent="-228600" algn="l" defTabSz="914400" rtl="0" eaLnBrk="1" latinLnBrk="0" hangingPunct="1">
              <a:lnSpc>
                <a:spcPct val="100000"/>
              </a:lnSpc>
              <a:spcBef>
                <a:spcPts val="0"/>
              </a:spcBef>
              <a:spcAft>
                <a:spcPts val="800"/>
              </a:spcAft>
              <a:buFont typeface="Adelle Lt" panose="02000503000000020004" pitchFamily="50" charset="0"/>
              <a:buChar char="-"/>
              <a:defRPr sz="2400" kern="1200" baseline="0">
                <a:solidFill>
                  <a:schemeClr val="tx1"/>
                </a:solidFill>
                <a:latin typeface="+mn-lt"/>
                <a:ea typeface="+mn-ea"/>
                <a:cs typeface="+mn-cs"/>
              </a:defRPr>
            </a:lvl5pPr>
            <a:lvl6pPr marL="25146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Effective project planning, delivery and evaluation across research, engagement, and communications (E)</a:t>
            </a:r>
          </a:p>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Excellent communication and partnership-building, with confidence in representing the Trust at external meetings (E)</a:t>
            </a:r>
          </a:p>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Stakeholder coordination, including developers, statutory bodies and community groups (E)</a:t>
            </a:r>
          </a:p>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Logistical and operational problem-solving in support of field and monitoring work (E)</a:t>
            </a:r>
          </a:p>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Experience delivering public or stakeholder engagement (D)</a:t>
            </a:r>
          </a:p>
          <a:p>
            <a:pPr>
              <a:spcAft>
                <a:spcPts val="700"/>
              </a:spcAft>
              <a:buClr>
                <a:schemeClr val="bg2"/>
              </a:buClr>
            </a:pPr>
            <a:r>
              <a:rPr lang="en-GB" sz="1200" dirty="0">
                <a:solidFill>
                  <a:schemeClr val="tx2"/>
                </a:solidFill>
                <a:latin typeface="Adelle EB" panose="02000503000000020004" pitchFamily="50" charset="0"/>
              </a:rPr>
              <a:t>Knowledge</a:t>
            </a:r>
          </a:p>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Understanding of national frameworks for ecological compensation and strategic mechanisms, such as the Marine Recovery Fund (D)</a:t>
            </a:r>
          </a:p>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Familiarity with licensing, safety and data collection standards relevant to fieldwork (D)</a:t>
            </a:r>
          </a:p>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Awareness of seabird conservation, marine policy, and ecological monitoring (D)</a:t>
            </a:r>
          </a:p>
        </p:txBody>
      </p:sp>
      <p:sp>
        <p:nvSpPr>
          <p:cNvPr id="8" name="Text Placeholder 2">
            <a:extLst>
              <a:ext uri="{FF2B5EF4-FFF2-40B4-BE49-F238E27FC236}">
                <a16:creationId xmlns:a16="http://schemas.microsoft.com/office/drawing/2014/main" id="{43C704E8-BE30-AECB-43B4-EBC2F608ADC5}"/>
              </a:ext>
            </a:extLst>
          </p:cNvPr>
          <p:cNvSpPr txBox="1">
            <a:spLocks/>
          </p:cNvSpPr>
          <p:nvPr/>
        </p:nvSpPr>
        <p:spPr>
          <a:xfrm>
            <a:off x="8060611" y="1153301"/>
            <a:ext cx="3701840" cy="5327099"/>
          </a:xfrm>
          <a:prstGeom prst="rect">
            <a:avLst/>
          </a:prstGeom>
          <a:ln>
            <a:noFill/>
          </a:ln>
        </p:spPr>
        <p:txBody>
          <a:bodyPr vert="horz" wrap="square" lIns="91440" tIns="45720" rIns="91440" bIns="45720" rtlCol="0">
            <a:spAutoFit/>
          </a:bodyPr>
          <a:lstStyle>
            <a:lvl1pPr marL="0" indent="0" algn="l" defTabSz="914400" rtl="0" eaLnBrk="1" latinLnBrk="0" hangingPunct="1">
              <a:lnSpc>
                <a:spcPct val="100000"/>
              </a:lnSpc>
              <a:spcBef>
                <a:spcPts val="0"/>
              </a:spcBef>
              <a:spcAft>
                <a:spcPts val="800"/>
              </a:spcAft>
              <a:buFontTx/>
              <a:buNone/>
              <a:defRPr sz="2400" kern="1200" baseline="0">
                <a:solidFill>
                  <a:schemeClr val="tx1"/>
                </a:solidFill>
                <a:latin typeface="Adelle Eb" panose="02000503000000020004" pitchFamily="50" charset="0"/>
                <a:ea typeface="+mn-ea"/>
                <a:cs typeface="+mn-cs"/>
              </a:defRPr>
            </a:lvl1pPr>
            <a:lvl2pPr marL="0" indent="0" algn="l" defTabSz="914400" rtl="0" eaLnBrk="1" latinLnBrk="0" hangingPunct="1">
              <a:lnSpc>
                <a:spcPct val="100000"/>
              </a:lnSpc>
              <a:spcBef>
                <a:spcPts val="0"/>
              </a:spcBef>
              <a:spcAft>
                <a:spcPts val="800"/>
              </a:spcAft>
              <a:buClr>
                <a:schemeClr val="bg2"/>
              </a:buClr>
              <a:buFontTx/>
              <a:buNone/>
              <a:defRPr sz="2400" kern="1200" baseline="0">
                <a:solidFill>
                  <a:schemeClr val="tx1"/>
                </a:solidFill>
                <a:latin typeface="+mn-lt"/>
                <a:ea typeface="+mn-ea"/>
                <a:cs typeface="+mn-cs"/>
              </a:defRPr>
            </a:lvl2pPr>
            <a:lvl3pPr marL="540000" indent="-228600" algn="l" defTabSz="914400" rtl="0" eaLnBrk="1" latinLnBrk="0" hangingPunct="1">
              <a:lnSpc>
                <a:spcPct val="100000"/>
              </a:lnSpc>
              <a:spcBef>
                <a:spcPts val="0"/>
              </a:spcBef>
              <a:spcAft>
                <a:spcPts val="800"/>
              </a:spcAft>
              <a:buClr>
                <a:schemeClr val="bg2"/>
              </a:buClr>
              <a:buFont typeface="Wingdings 2" panose="05020102010507070707" pitchFamily="18" charset="2"/>
              <a:buChar char="¡"/>
              <a:defRPr sz="2400" kern="1200" baseline="0">
                <a:solidFill>
                  <a:schemeClr val="tx1"/>
                </a:solidFill>
                <a:latin typeface="+mn-lt"/>
                <a:ea typeface="+mn-ea"/>
                <a:cs typeface="+mn-cs"/>
              </a:defRPr>
            </a:lvl3pPr>
            <a:lvl4pPr marL="1080000" indent="-2286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mn-ea"/>
                <a:cs typeface="+mn-cs"/>
              </a:defRPr>
            </a:lvl4pPr>
            <a:lvl5pPr marL="1620000" indent="-228600" algn="l" defTabSz="914400" rtl="0" eaLnBrk="1" latinLnBrk="0" hangingPunct="1">
              <a:lnSpc>
                <a:spcPct val="100000"/>
              </a:lnSpc>
              <a:spcBef>
                <a:spcPts val="0"/>
              </a:spcBef>
              <a:spcAft>
                <a:spcPts val="800"/>
              </a:spcAft>
              <a:buFont typeface="Adelle Lt" panose="02000503000000020004" pitchFamily="50" charset="0"/>
              <a:buChar char="-"/>
              <a:defRPr sz="2400" kern="1200" baseline="0">
                <a:solidFill>
                  <a:schemeClr val="tx1"/>
                </a:solidFill>
                <a:latin typeface="+mn-lt"/>
                <a:ea typeface="+mn-ea"/>
                <a:cs typeface="+mn-cs"/>
              </a:defRPr>
            </a:lvl5pPr>
            <a:lvl6pPr marL="25146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Knowledge of recreational disturbance impacts and offshore wind development pressures (D)</a:t>
            </a:r>
          </a:p>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Awareness of health and safety standards for remote and marine fieldwork (D)</a:t>
            </a:r>
          </a:p>
          <a:p>
            <a:pPr>
              <a:spcAft>
                <a:spcPts val="700"/>
              </a:spcAft>
            </a:pPr>
            <a:r>
              <a:rPr lang="en-GB" sz="1200" dirty="0">
                <a:solidFill>
                  <a:schemeClr val="tx2"/>
                </a:solidFill>
              </a:rPr>
              <a:t>Personal qualities </a:t>
            </a:r>
          </a:p>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Strategic mindset with the ability to balance immediate delivery with long-term vision (E)</a:t>
            </a:r>
          </a:p>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Adaptable and resilient, able to manage change and shifting priorities (E)</a:t>
            </a:r>
          </a:p>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Collaborative approach, comfortable working across sectors and disciplines (E)</a:t>
            </a:r>
          </a:p>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Clear communicator with ability to engage multiple stakeholder groups (E)</a:t>
            </a:r>
          </a:p>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Passionate about marine conservation and motivated to achieve practical outcomes for wildlife (E)</a:t>
            </a:r>
          </a:p>
          <a:p>
            <a:pPr marL="180000" lvl="1" indent="-180000" eaLnBrk="0" fontAlgn="base" hangingPunct="0">
              <a:spcAft>
                <a:spcPts val="700"/>
              </a:spcAft>
              <a:buClr>
                <a:schemeClr val="tx2"/>
              </a:buClr>
              <a:buFont typeface="Wingdings" panose="05000000000000000000" pitchFamily="2" charset="2"/>
              <a:buChar char="§"/>
            </a:pPr>
            <a:r>
              <a:rPr lang="en-US" sz="1200" dirty="0">
                <a:latin typeface="Adelle Lt" panose="02000503000000020004" pitchFamily="50" charset="0"/>
                <a:sym typeface="Adelle 2"/>
              </a:rPr>
              <a:t>Full driving </a:t>
            </a:r>
            <a:r>
              <a:rPr lang="en-US" sz="1200" dirty="0" err="1">
                <a:latin typeface="Adelle Lt" panose="02000503000000020004" pitchFamily="50" charset="0"/>
                <a:sym typeface="Adelle 2"/>
              </a:rPr>
              <a:t>licence</a:t>
            </a:r>
            <a:r>
              <a:rPr lang="en-US" sz="1200" dirty="0">
                <a:latin typeface="Adelle Lt" panose="02000503000000020004" pitchFamily="50" charset="0"/>
                <a:sym typeface="Adelle 2"/>
              </a:rPr>
              <a:t> and willingness to travel throughout Cornwall (E)</a:t>
            </a:r>
            <a:endParaRPr lang="en-US" altLang="en-US" sz="1200" dirty="0">
              <a:latin typeface="Adelle Lt" panose="02000503000000020004" pitchFamily="50" charset="0"/>
            </a:endParaRPr>
          </a:p>
          <a:p>
            <a:pPr>
              <a:spcAft>
                <a:spcPts val="700"/>
              </a:spcAft>
              <a:buClr>
                <a:schemeClr val="accent2"/>
              </a:buClr>
            </a:pPr>
            <a:r>
              <a:rPr lang="en-GB" sz="1200" dirty="0">
                <a:solidFill>
                  <a:schemeClr val="tx2"/>
                </a:solidFill>
                <a:latin typeface="Adelle EB" panose="02000503000000020004" pitchFamily="50" charset="0"/>
              </a:rPr>
              <a:t>Please note</a:t>
            </a:r>
          </a:p>
          <a:p>
            <a:pPr marL="180000" indent="-180000">
              <a:spcAft>
                <a:spcPts val="700"/>
              </a:spcAft>
              <a:buClr>
                <a:schemeClr val="tx2"/>
              </a:buClr>
              <a:buFont typeface="Wingdings" panose="05000000000000000000" pitchFamily="2" charset="2"/>
              <a:buChar char="§"/>
            </a:pPr>
            <a:r>
              <a:rPr lang="en-GB" sz="1200" dirty="0">
                <a:latin typeface="Adelle Lt" panose="02000503000000020004" pitchFamily="50" charset="0"/>
              </a:rPr>
              <a:t>(E) indicates essential. (D) indicates desirable</a:t>
            </a:r>
          </a:p>
          <a:p>
            <a:pPr marL="180000" indent="-180000">
              <a:spcAft>
                <a:spcPts val="700"/>
              </a:spcAft>
              <a:buClr>
                <a:schemeClr val="tx2"/>
              </a:buClr>
              <a:buFont typeface="Wingdings" panose="05000000000000000000" pitchFamily="2" charset="2"/>
              <a:buChar char="§"/>
            </a:pPr>
            <a:r>
              <a:rPr lang="en-GB" sz="1200" dirty="0">
                <a:latin typeface="Adelle Lt" panose="02000503000000020004" pitchFamily="50" charset="0"/>
              </a:rPr>
              <a:t>Some locations in the project will likely be underserved by public transport. It is therefore desirable that candidates have a driving licence </a:t>
            </a:r>
          </a:p>
        </p:txBody>
      </p:sp>
    </p:spTree>
    <p:extLst>
      <p:ext uri="{BB962C8B-B14F-4D97-AF65-F5344CB8AC3E}">
        <p14:creationId xmlns:p14="http://schemas.microsoft.com/office/powerpoint/2010/main" val="14544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442FF-3CA3-0DDC-133E-20E990E88E72}"/>
              </a:ext>
            </a:extLst>
          </p:cNvPr>
          <p:cNvSpPr>
            <a:spLocks noGrp="1"/>
          </p:cNvSpPr>
          <p:nvPr>
            <p:ph type="title"/>
          </p:nvPr>
        </p:nvSpPr>
        <p:spPr/>
        <p:txBody>
          <a:bodyPr/>
          <a:lstStyle/>
          <a:p>
            <a:r>
              <a:rPr lang="en-GB" dirty="0"/>
              <a:t>Finally… </a:t>
            </a:r>
          </a:p>
        </p:txBody>
      </p:sp>
      <p:sp>
        <p:nvSpPr>
          <p:cNvPr id="5" name="Text Placeholder 6">
            <a:extLst>
              <a:ext uri="{FF2B5EF4-FFF2-40B4-BE49-F238E27FC236}">
                <a16:creationId xmlns:a16="http://schemas.microsoft.com/office/drawing/2014/main" id="{67E9781C-E6A2-1782-A7F7-B2B87ED9ED0E}"/>
              </a:ext>
            </a:extLst>
          </p:cNvPr>
          <p:cNvSpPr>
            <a:spLocks noGrp="1"/>
          </p:cNvSpPr>
          <p:nvPr>
            <p:ph type="body" sz="quarter" idx="10"/>
          </p:nvPr>
        </p:nvSpPr>
        <p:spPr>
          <a:xfrm>
            <a:off x="430543" y="1229308"/>
            <a:ext cx="6836532" cy="2349361"/>
          </a:xfrm>
          <a:ln>
            <a:noFill/>
          </a:ln>
        </p:spPr>
        <p:txBody>
          <a:bodyPr vert="horz" wrap="square" lIns="91440" tIns="45720" rIns="91440" bIns="45720" rtlCol="0" anchor="t">
            <a:noAutofit/>
          </a:bodyPr>
          <a:lstStyle/>
          <a:p>
            <a:pPr marL="0" indent="0">
              <a:lnSpc>
                <a:spcPct val="100000"/>
              </a:lnSpc>
              <a:spcBef>
                <a:spcPts val="0"/>
              </a:spcBef>
              <a:spcAft>
                <a:spcPts val="800"/>
              </a:spcAft>
              <a:buNone/>
              <a:tabLst>
                <a:tab pos="2165350" algn="l"/>
              </a:tabLst>
            </a:pPr>
            <a:r>
              <a:rPr lang="en-GB" sz="1200" dirty="0">
                <a:solidFill>
                  <a:schemeClr val="tx2"/>
                </a:solidFill>
                <a:effectLst/>
                <a:latin typeface="Adelle Eb" panose="02000503000000020004" pitchFamily="50" charset="0"/>
                <a:ea typeface="Calibri" panose="020F0502020204030204" pitchFamily="34" charset="0"/>
                <a:cs typeface="Times New Roman" panose="02020603050405020304" pitchFamily="18" charset="0"/>
              </a:rPr>
              <a:t>Other details </a:t>
            </a:r>
          </a:p>
          <a:p>
            <a:pPr marL="179705" indent="-179705">
              <a:buClr>
                <a:schemeClr val="tx2"/>
              </a:buClr>
              <a:buFont typeface="Wingdings" panose="05000000000000000000" pitchFamily="2" charset="2"/>
              <a:buChar char="§"/>
            </a:pPr>
            <a:r>
              <a:rPr lang="en-GB" sz="1200" dirty="0">
                <a:latin typeface="Adelle Lt"/>
                <a:ea typeface="Calibri"/>
                <a:cs typeface="Times New Roman"/>
              </a:rPr>
              <a:t>Enhanced company holiday entitlement – 25 days plus bank holidays, with additional time off between Christmas and New Year. </a:t>
            </a:r>
          </a:p>
          <a:p>
            <a:pPr marL="179705" indent="-179705">
              <a:buClr>
                <a:schemeClr val="tx2"/>
              </a:buClr>
              <a:buFont typeface="Wingdings" panose="05000000000000000000" pitchFamily="2" charset="2"/>
              <a:buChar char="§"/>
            </a:pPr>
            <a:r>
              <a:rPr lang="en-GB" sz="1200" dirty="0">
                <a:latin typeface="Adelle Lt"/>
                <a:ea typeface="Calibri"/>
                <a:cs typeface="Times New Roman"/>
              </a:rPr>
              <a:t>Cornwall Wildlife Trust offers excellent flexible working and TOIL arrangements. </a:t>
            </a:r>
          </a:p>
          <a:p>
            <a:pPr marL="179705" lvl="0" indent="-179705">
              <a:lnSpc>
                <a:spcPct val="100000"/>
              </a:lnSpc>
              <a:spcBef>
                <a:spcPts val="0"/>
              </a:spcBef>
              <a:spcAft>
                <a:spcPts val="800"/>
              </a:spcAft>
              <a:buClr>
                <a:schemeClr val="tx2"/>
              </a:buClr>
              <a:buFont typeface="Wingdings" panose="05000000000000000000" pitchFamily="2" charset="2"/>
              <a:buChar char="§"/>
            </a:pPr>
            <a:r>
              <a:rPr lang="en-GB" sz="1200" dirty="0">
                <a:effectLst/>
                <a:latin typeface="Adelle Lt" panose="02000503000000020004" pitchFamily="50" charset="0"/>
                <a:ea typeface="Calibri" panose="020F0502020204030204" pitchFamily="34" charset="0"/>
                <a:cs typeface="Times New Roman" panose="02020603050405020304" pitchFamily="18" charset="0"/>
              </a:rPr>
              <a:t>Employees have access to the Employee Assistance Programme (24/7 counselling service) and Employee health and wellbeing portal</a:t>
            </a:r>
            <a:r>
              <a:rPr lang="en-GB" sz="1200" dirty="0">
                <a:latin typeface="Adelle Lt" panose="02000503000000020004" pitchFamily="50" charset="0"/>
                <a:ea typeface="Calibri" panose="020F0502020204030204" pitchFamily="34" charset="0"/>
                <a:cs typeface="Times New Roman" panose="02020603050405020304" pitchFamily="18" charset="0"/>
              </a:rPr>
              <a:t> upon successful completion of probationary period (three months).</a:t>
            </a:r>
            <a:endParaRPr lang="en-GB" sz="1200" dirty="0">
              <a:effectLst/>
              <a:latin typeface="Adelle Lt" panose="02000503000000020004" pitchFamily="50" charset="0"/>
              <a:ea typeface="Calibri" panose="020F0502020204030204" pitchFamily="34" charset="0"/>
              <a:cs typeface="Times New Roman" panose="02020603050405020304" pitchFamily="18" charset="0"/>
            </a:endParaRPr>
          </a:p>
          <a:p>
            <a:pPr marL="179705" lvl="0" indent="-179705">
              <a:lnSpc>
                <a:spcPct val="100000"/>
              </a:lnSpc>
              <a:spcBef>
                <a:spcPts val="0"/>
              </a:spcBef>
              <a:spcAft>
                <a:spcPts val="800"/>
              </a:spcAft>
              <a:buClr>
                <a:schemeClr val="tx2"/>
              </a:buClr>
              <a:buFont typeface="Wingdings" panose="05000000000000000000" pitchFamily="2" charset="2"/>
              <a:buChar char="§"/>
            </a:pPr>
            <a:r>
              <a:rPr lang="en-GB" sz="1200" dirty="0">
                <a:effectLst/>
                <a:latin typeface="Adelle Lt" panose="02000503000000020004" pitchFamily="50" charset="0"/>
                <a:ea typeface="Calibri" panose="020F0502020204030204" pitchFamily="34" charset="0"/>
                <a:cs typeface="Times New Roman" panose="02020603050405020304" pitchFamily="18" charset="0"/>
              </a:rPr>
              <a:t>Stakeholder pension of 5% employer contribution. </a:t>
            </a:r>
            <a:endParaRPr lang="en-GB" sz="1200" dirty="0">
              <a:effectLst/>
              <a:highlight>
                <a:srgbClr val="FFFF00"/>
              </a:highlight>
              <a:latin typeface="Adelle Lt" panose="02000503000000020004" pitchFamily="50" charset="0"/>
              <a:ea typeface="Calibri" panose="020F0502020204030204" pitchFamily="34" charset="0"/>
              <a:cs typeface="Times New Roman" panose="02020603050405020304" pitchFamily="18" charset="0"/>
            </a:endParaRPr>
          </a:p>
          <a:p>
            <a:pPr marL="0" lvl="0" indent="0">
              <a:lnSpc>
                <a:spcPct val="100000"/>
              </a:lnSpc>
              <a:spcBef>
                <a:spcPts val="0"/>
              </a:spcBef>
              <a:spcAft>
                <a:spcPts val="800"/>
              </a:spcAft>
              <a:buNone/>
            </a:pPr>
            <a:r>
              <a:rPr lang="en-GB" sz="1200" dirty="0">
                <a:solidFill>
                  <a:schemeClr val="tx2"/>
                </a:solidFill>
                <a:latin typeface="Adelle Eb" panose="02000503000000020004" pitchFamily="50" charset="0"/>
                <a:ea typeface="Calibri" panose="020F0502020204030204" pitchFamily="34" charset="0"/>
                <a:cs typeface="Times New Roman" panose="02020603050405020304" pitchFamily="18" charset="0"/>
              </a:rPr>
              <a:t>To apply</a:t>
            </a:r>
          </a:p>
          <a:p>
            <a:pPr marL="0" lvl="0" indent="0">
              <a:lnSpc>
                <a:spcPct val="100000"/>
              </a:lnSpc>
              <a:spcBef>
                <a:spcPts val="0"/>
              </a:spcBef>
              <a:spcAft>
                <a:spcPts val="800"/>
              </a:spcAft>
              <a:buNone/>
            </a:pPr>
            <a:r>
              <a:rPr lang="en-GB" sz="1200" dirty="0">
                <a:latin typeface="Adelle Lt" panose="02000503000000020004" pitchFamily="50" charset="0"/>
                <a:ea typeface="Calibri" panose="020F0502020204030204" pitchFamily="34" charset="0"/>
                <a:cs typeface="Times New Roman" panose="02020603050405020304" pitchFamily="18" charset="0"/>
              </a:rPr>
              <a:t>Please send a CV and supporting statement </a:t>
            </a:r>
            <a:r>
              <a:rPr lang="en-GB" sz="1200" dirty="0">
                <a:latin typeface="Adelle EB" panose="02000503000000020004" pitchFamily="50" charset="0"/>
                <a:ea typeface="Calibri" panose="020F0502020204030204" pitchFamily="34" charset="0"/>
                <a:cs typeface="Times New Roman" panose="02020603050405020304" pitchFamily="18" charset="0"/>
              </a:rPr>
              <a:t>outlining your suitability against the person specification</a:t>
            </a:r>
            <a:r>
              <a:rPr lang="en-GB" sz="1200" dirty="0">
                <a:latin typeface="Adelle Lt" panose="02000503000000020004" pitchFamily="50" charset="0"/>
                <a:ea typeface="Calibri" panose="020F0502020204030204" pitchFamily="34" charset="0"/>
                <a:cs typeface="Times New Roman" panose="02020603050405020304" pitchFamily="18" charset="0"/>
              </a:rPr>
              <a:t> to </a:t>
            </a:r>
            <a:r>
              <a:rPr lang="en-GB" sz="1200" dirty="0">
                <a:latin typeface="Adelle Lt" panose="02000503000000020004" pitchFamily="50" charset="0"/>
                <a:ea typeface="Calibri" panose="020F0502020204030204" pitchFamily="34" charset="0"/>
                <a:cs typeface="Times New Roman" panose="02020603050405020304" pitchFamily="18" charset="0"/>
                <a:hlinkClick r:id="rId2"/>
              </a:rPr>
              <a:t>recruitment@cornwallwildlifetrust.org.uk</a:t>
            </a:r>
            <a:r>
              <a:rPr lang="en-GB" sz="1200" dirty="0">
                <a:latin typeface="Adelle Lt" panose="02000503000000020004" pitchFamily="50" charset="0"/>
                <a:ea typeface="Calibri" panose="020F0502020204030204" pitchFamily="34" charset="0"/>
                <a:cs typeface="Times New Roman" panose="02020603050405020304" pitchFamily="18" charset="0"/>
              </a:rPr>
              <a:t> by midnight on Thursday 2</a:t>
            </a:r>
            <a:r>
              <a:rPr lang="en-GB" sz="1200" baseline="30000" dirty="0">
                <a:latin typeface="Adelle Lt" panose="02000503000000020004" pitchFamily="50" charset="0"/>
                <a:ea typeface="Calibri" panose="020F0502020204030204" pitchFamily="34" charset="0"/>
                <a:cs typeface="Times New Roman" panose="02020603050405020304" pitchFamily="18" charset="0"/>
              </a:rPr>
              <a:t>nd</a:t>
            </a:r>
            <a:r>
              <a:rPr lang="en-GB" sz="1200" dirty="0">
                <a:latin typeface="Adelle Lt" panose="02000503000000020004" pitchFamily="50" charset="0"/>
                <a:ea typeface="Calibri" panose="020F0502020204030204" pitchFamily="34" charset="0"/>
                <a:cs typeface="Times New Roman" panose="02020603050405020304" pitchFamily="18" charset="0"/>
              </a:rPr>
              <a:t> October.</a:t>
            </a:r>
          </a:p>
          <a:p>
            <a:pPr marL="0" lvl="0" indent="0">
              <a:lnSpc>
                <a:spcPct val="100000"/>
              </a:lnSpc>
              <a:spcBef>
                <a:spcPts val="0"/>
              </a:spcBef>
              <a:spcAft>
                <a:spcPts val="800"/>
              </a:spcAft>
              <a:buNone/>
            </a:pPr>
            <a:r>
              <a:rPr lang="en-GB" sz="1200" dirty="0">
                <a:latin typeface="Adelle Eb" panose="02000503000000020004" pitchFamily="50" charset="0"/>
                <a:ea typeface="Calibri" panose="020F0502020204030204" pitchFamily="34" charset="0"/>
                <a:cs typeface="Times New Roman" panose="02020603050405020304" pitchFamily="18" charset="0"/>
              </a:rPr>
              <a:t>Thank you for your interest in joining work to create a Cornwall where nature thrives.</a:t>
            </a:r>
            <a:endParaRPr lang="en-GB" sz="1200" dirty="0">
              <a:highlight>
                <a:srgbClr val="FFFF00"/>
              </a:highlight>
              <a:latin typeface="Adelle Eb" panose="02000503000000020004" pitchFamily="50" charset="0"/>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id="{3167ACA0-1945-A38F-D258-C40CABDFCA8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456653" y="0"/>
            <a:ext cx="4735348" cy="6858000"/>
          </a:xfrm>
          <a:prstGeom prst="rect">
            <a:avLst/>
          </a:prstGeom>
        </p:spPr>
      </p:pic>
      <p:sp>
        <p:nvSpPr>
          <p:cNvPr id="7" name="TextBox 6">
            <a:extLst>
              <a:ext uri="{FF2B5EF4-FFF2-40B4-BE49-F238E27FC236}">
                <a16:creationId xmlns:a16="http://schemas.microsoft.com/office/drawing/2014/main" id="{C22BF1B0-C8FA-659A-B76A-B9BE376F38AF}"/>
              </a:ext>
            </a:extLst>
          </p:cNvPr>
          <p:cNvSpPr txBox="1"/>
          <p:nvPr/>
        </p:nvSpPr>
        <p:spPr>
          <a:xfrm>
            <a:off x="9834761" y="6098323"/>
            <a:ext cx="2100404" cy="246221"/>
          </a:xfrm>
          <a:prstGeom prst="rect">
            <a:avLst/>
          </a:prstGeom>
          <a:noFill/>
        </p:spPr>
        <p:txBody>
          <a:bodyPr wrap="square" rtlCol="0">
            <a:spAutoFit/>
          </a:bodyPr>
          <a:lstStyle/>
          <a:p>
            <a:pPr algn="r"/>
            <a:r>
              <a:rPr lang="en-GB" sz="1000">
                <a:solidFill>
                  <a:schemeClr val="bg1"/>
                </a:solidFill>
                <a:latin typeface="Adelle Lt" panose="02000503000000020004" pitchFamily="50" charset="0"/>
              </a:rPr>
              <a:t>Photo: Harvey Pringle</a:t>
            </a:r>
          </a:p>
        </p:txBody>
      </p:sp>
    </p:spTree>
    <p:extLst>
      <p:ext uri="{BB962C8B-B14F-4D97-AF65-F5344CB8AC3E}">
        <p14:creationId xmlns:p14="http://schemas.microsoft.com/office/powerpoint/2010/main" val="2921525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23E4E6-294C-EBBA-AA20-33A79E60C3DF}"/>
              </a:ext>
            </a:extLst>
          </p:cNvPr>
          <p:cNvSpPr txBox="1"/>
          <p:nvPr/>
        </p:nvSpPr>
        <p:spPr>
          <a:xfrm>
            <a:off x="9706043" y="6060253"/>
            <a:ext cx="1974375" cy="246221"/>
          </a:xfrm>
          <a:prstGeom prst="rect">
            <a:avLst/>
          </a:prstGeom>
          <a:noFill/>
        </p:spPr>
        <p:txBody>
          <a:bodyPr wrap="square" rtlCol="0">
            <a:spAutoFit/>
          </a:bodyPr>
          <a:lstStyle/>
          <a:p>
            <a:pPr algn="r"/>
            <a:r>
              <a:rPr lang="en-GB" sz="1000">
                <a:solidFill>
                  <a:schemeClr val="bg1"/>
                </a:solidFill>
              </a:rPr>
              <a:t>Photo:  Peter Cairns</a:t>
            </a:r>
          </a:p>
        </p:txBody>
      </p:sp>
    </p:spTree>
    <p:extLst>
      <p:ext uri="{BB962C8B-B14F-4D97-AF65-F5344CB8AC3E}">
        <p14:creationId xmlns:p14="http://schemas.microsoft.com/office/powerpoint/2010/main" val="422486091"/>
      </p:ext>
    </p:extLst>
  </p:cSld>
  <p:clrMapOvr>
    <a:masterClrMapping/>
  </p:clrMapOvr>
</p:sld>
</file>

<file path=ppt/theme/theme1.xml><?xml version="1.0" encoding="utf-8"?>
<a:theme xmlns:a="http://schemas.openxmlformats.org/drawingml/2006/main" name="CWT company template">
  <a:themeElements>
    <a:clrScheme name="Cornwall Wildlife Trust colours">
      <a:dk1>
        <a:srgbClr val="262626"/>
      </a:dk1>
      <a:lt1>
        <a:sysClr val="window" lastClr="FFFFFF"/>
      </a:lt1>
      <a:dk2>
        <a:srgbClr val="058293"/>
      </a:dk2>
      <a:lt2>
        <a:srgbClr val="E9511D"/>
      </a:lt2>
      <a:accent1>
        <a:srgbClr val="F7ECDF"/>
      </a:accent1>
      <a:accent2>
        <a:srgbClr val="54257F"/>
      </a:accent2>
      <a:accent3>
        <a:srgbClr val="4D9D34"/>
      </a:accent3>
      <a:accent4>
        <a:srgbClr val="1674BA"/>
      </a:accent4>
      <a:accent5>
        <a:srgbClr val="8BCAB3"/>
      </a:accent5>
      <a:accent6>
        <a:srgbClr val="F8AB16"/>
      </a:accent6>
      <a:hlink>
        <a:srgbClr val="058293"/>
      </a:hlink>
      <a:folHlink>
        <a:srgbClr val="E9511D"/>
      </a:folHlink>
    </a:clrScheme>
    <a:fontScheme name="Cornwall Wildlife Trust theme">
      <a:majorFont>
        <a:latin typeface="Ludicrous"/>
        <a:ea typeface=""/>
        <a:cs typeface=""/>
      </a:majorFont>
      <a:minorFont>
        <a:latin typeface="Adelle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C0A37D1-D4C2-45E0-ABF5-96F6E54A71B3}" vid="{10D7C474-BD3D-4529-99EA-42D8E75DB74C}"/>
    </a:ext>
  </a:extLst>
</a:theme>
</file>

<file path=ppt/theme/theme2.xml><?xml version="1.0" encoding="utf-8"?>
<a:theme xmlns:a="http://schemas.openxmlformats.org/drawingml/2006/main" name="Cover slides">
  <a:themeElements>
    <a:clrScheme name="Cornwall Wildlife Trust colours">
      <a:dk1>
        <a:srgbClr val="262626"/>
      </a:dk1>
      <a:lt1>
        <a:sysClr val="window" lastClr="FFFFFF"/>
      </a:lt1>
      <a:dk2>
        <a:srgbClr val="058293"/>
      </a:dk2>
      <a:lt2>
        <a:srgbClr val="E9511D"/>
      </a:lt2>
      <a:accent1>
        <a:srgbClr val="F7ECDF"/>
      </a:accent1>
      <a:accent2>
        <a:srgbClr val="54257F"/>
      </a:accent2>
      <a:accent3>
        <a:srgbClr val="4D9D34"/>
      </a:accent3>
      <a:accent4>
        <a:srgbClr val="1674BA"/>
      </a:accent4>
      <a:accent5>
        <a:srgbClr val="8BCAB3"/>
      </a:accent5>
      <a:accent6>
        <a:srgbClr val="F8AB16"/>
      </a:accent6>
      <a:hlink>
        <a:srgbClr val="058293"/>
      </a:hlink>
      <a:folHlink>
        <a:srgbClr val="E9511D"/>
      </a:folHlink>
    </a:clrScheme>
    <a:fontScheme name="Cornwall Wildlife Trust theme">
      <a:majorFont>
        <a:latin typeface="Ludicrous"/>
        <a:ea typeface=""/>
        <a:cs typeface=""/>
      </a:majorFont>
      <a:minorFont>
        <a:latin typeface="Adelle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C0A37D1-D4C2-45E0-ABF5-96F6E54A71B3}" vid="{ADBC206C-28B1-40BC-B9F9-068AA363F4EC}"/>
    </a:ext>
  </a:extLst>
</a:theme>
</file>

<file path=ppt/theme/theme3.xml><?xml version="1.0" encoding="utf-8"?>
<a:theme xmlns:a="http://schemas.openxmlformats.org/drawingml/2006/main" name="Thank you slides">
  <a:themeElements>
    <a:clrScheme name="Cornwall Wildlife Trust colours">
      <a:dk1>
        <a:srgbClr val="262626"/>
      </a:dk1>
      <a:lt1>
        <a:sysClr val="window" lastClr="FFFFFF"/>
      </a:lt1>
      <a:dk2>
        <a:srgbClr val="058293"/>
      </a:dk2>
      <a:lt2>
        <a:srgbClr val="E9511D"/>
      </a:lt2>
      <a:accent1>
        <a:srgbClr val="F7ECDF"/>
      </a:accent1>
      <a:accent2>
        <a:srgbClr val="54257F"/>
      </a:accent2>
      <a:accent3>
        <a:srgbClr val="4D9D34"/>
      </a:accent3>
      <a:accent4>
        <a:srgbClr val="1674BA"/>
      </a:accent4>
      <a:accent5>
        <a:srgbClr val="8BCAB3"/>
      </a:accent5>
      <a:accent6>
        <a:srgbClr val="F8AB16"/>
      </a:accent6>
      <a:hlink>
        <a:srgbClr val="058293"/>
      </a:hlink>
      <a:folHlink>
        <a:srgbClr val="E9511D"/>
      </a:folHlink>
    </a:clrScheme>
    <a:fontScheme name="Cornwall Wildlife Trust theme">
      <a:majorFont>
        <a:latin typeface="Ludicrous"/>
        <a:ea typeface=""/>
        <a:cs typeface=""/>
      </a:majorFont>
      <a:minorFont>
        <a:latin typeface="Adelle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C0A37D1-D4C2-45E0-ABF5-96F6E54A71B3}" vid="{5F61FA62-594A-4199-96F9-363BE941E6C5}"/>
    </a:ext>
  </a:extLst>
</a:theme>
</file>

<file path=ppt/theme/theme4.xml><?xml version="1.0" encoding="utf-8"?>
<a:theme xmlns:a="http://schemas.openxmlformats.org/drawingml/2006/main" name="Blank">
  <a:themeElements>
    <a:clrScheme name="Cornwall Wildlife Trust colours">
      <a:dk1>
        <a:srgbClr val="262626"/>
      </a:dk1>
      <a:lt1>
        <a:sysClr val="window" lastClr="FFFFFF"/>
      </a:lt1>
      <a:dk2>
        <a:srgbClr val="058293"/>
      </a:dk2>
      <a:lt2>
        <a:srgbClr val="E9511D"/>
      </a:lt2>
      <a:accent1>
        <a:srgbClr val="F7ECDF"/>
      </a:accent1>
      <a:accent2>
        <a:srgbClr val="54257F"/>
      </a:accent2>
      <a:accent3>
        <a:srgbClr val="4D9D34"/>
      </a:accent3>
      <a:accent4>
        <a:srgbClr val="1674BA"/>
      </a:accent4>
      <a:accent5>
        <a:srgbClr val="8BCAB3"/>
      </a:accent5>
      <a:accent6>
        <a:srgbClr val="F8AB16"/>
      </a:accent6>
      <a:hlink>
        <a:srgbClr val="058293"/>
      </a:hlink>
      <a:folHlink>
        <a:srgbClr val="E9511D"/>
      </a:folHlink>
    </a:clrScheme>
    <a:fontScheme name="Cornwall Wildlife Trust theme">
      <a:majorFont>
        <a:latin typeface="Ludicrous"/>
        <a:ea typeface=""/>
        <a:cs typeface=""/>
      </a:majorFont>
      <a:minorFont>
        <a:latin typeface="Adelle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C0A37D1-D4C2-45E0-ABF5-96F6E54A71B3}" vid="{EE5C7499-6C93-48BE-8116-05D47A5F39C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6f837f-37a3-4e4f-9d37-a736e0e2d7c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FD711032831849941BFA0BBF13EEFE" ma:contentTypeVersion="14" ma:contentTypeDescription="Create a new document." ma:contentTypeScope="" ma:versionID="2a0b5c71555b46a83e918a06a6827744">
  <xsd:schema xmlns:xsd="http://www.w3.org/2001/XMLSchema" xmlns:xs="http://www.w3.org/2001/XMLSchema" xmlns:p="http://schemas.microsoft.com/office/2006/metadata/properties" xmlns:ns2="be6f837f-37a3-4e4f-9d37-a736e0e2d7ce" xmlns:ns3="75025f23-5bbf-4e11-b9b6-7162caa8332a" targetNamespace="http://schemas.microsoft.com/office/2006/metadata/properties" ma:root="true" ma:fieldsID="9af01d88741bba839f4908af103c5200" ns2:_="" ns3:_="">
    <xsd:import namespace="be6f837f-37a3-4e4f-9d37-a736e0e2d7ce"/>
    <xsd:import namespace="75025f23-5bbf-4e11-b9b6-7162caa8332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lcf76f155ced4ddcb4097134ff3c332f"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6f837f-37a3-4e4f-9d37-a736e0e2d7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b229ade-e30a-47e5-bf0e-4c6649b2fb48"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025f23-5bbf-4e11-b9b6-7162caa8332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61C6F7-EC84-445E-839B-933F14763A54}">
  <ds:schemaRefs>
    <ds:schemaRef ds:uri="http://schemas.microsoft.com/sharepoint/v3/contenttype/forms"/>
  </ds:schemaRefs>
</ds:datastoreItem>
</file>

<file path=customXml/itemProps2.xml><?xml version="1.0" encoding="utf-8"?>
<ds:datastoreItem xmlns:ds="http://schemas.openxmlformats.org/officeDocument/2006/customXml" ds:itemID="{92A166BE-D009-452E-BC2E-21267430B73E}">
  <ds:schemaRefs>
    <ds:schemaRef ds:uri="http://purl.org/dc/elements/1.1/"/>
    <ds:schemaRef ds:uri="http://purl.org/dc/terms/"/>
    <ds:schemaRef ds:uri="be6f837f-37a3-4e4f-9d37-a736e0e2d7ce"/>
    <ds:schemaRef ds:uri="http://www.w3.org/XML/1998/namespace"/>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75025f23-5bbf-4e11-b9b6-7162caa8332a"/>
  </ds:schemaRefs>
</ds:datastoreItem>
</file>

<file path=customXml/itemProps3.xml><?xml version="1.0" encoding="utf-8"?>
<ds:datastoreItem xmlns:ds="http://schemas.openxmlformats.org/officeDocument/2006/customXml" ds:itemID="{3F2163EC-1A2E-4C9E-9BB0-AF7103700B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6f837f-37a3-4e4f-9d37-a736e0e2d7ce"/>
    <ds:schemaRef ds:uri="75025f23-5bbf-4e11-b9b6-7162caa833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b675d87-2124-476c-af92-478b10db3a1c}" enabled="0" method="" siteId="{cb675d87-2124-476c-af92-478b10db3a1c}" removed="1"/>
</clbl:labelList>
</file>

<file path=docProps/app.xml><?xml version="1.0" encoding="utf-8"?>
<Properties xmlns="http://schemas.openxmlformats.org/officeDocument/2006/extended-properties" xmlns:vt="http://schemas.openxmlformats.org/officeDocument/2006/docPropsVTypes">
  <Template>PowerPoint template</Template>
  <TotalTime>119</TotalTime>
  <Words>1984</Words>
  <Application>Microsoft Office PowerPoint</Application>
  <PresentationFormat>Widescreen</PresentationFormat>
  <Paragraphs>114</Paragraphs>
  <Slides>9</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9</vt:i4>
      </vt:variant>
    </vt:vector>
  </HeadingPairs>
  <TitlesOfParts>
    <vt:vector size="21" baseType="lpstr">
      <vt:lpstr>Adelle 2</vt:lpstr>
      <vt:lpstr>Adelle EB</vt:lpstr>
      <vt:lpstr>Adelle EB</vt:lpstr>
      <vt:lpstr>Adelle Lt</vt:lpstr>
      <vt:lpstr>Arial</vt:lpstr>
      <vt:lpstr>Calibri</vt:lpstr>
      <vt:lpstr>Wingdings</vt:lpstr>
      <vt:lpstr>Wingdings 2</vt:lpstr>
      <vt:lpstr>CWT company template</vt:lpstr>
      <vt:lpstr>Cover slides</vt:lpstr>
      <vt:lpstr>Thank you slides</vt:lpstr>
      <vt:lpstr>Blank</vt:lpstr>
      <vt:lpstr>PowerPoint Presentation</vt:lpstr>
      <vt:lpstr>Introduction</vt:lpstr>
      <vt:lpstr>About us</vt:lpstr>
      <vt:lpstr>Our values</vt:lpstr>
      <vt:lpstr>PowerPoint Presentation</vt:lpstr>
      <vt:lpstr>Responsibilities </vt:lpstr>
      <vt:lpstr>Person specification </vt:lpstr>
      <vt:lpstr>Finally…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Milly Bannister</dc:creator>
  <cp:lastModifiedBy>Becky Walsh</cp:lastModifiedBy>
  <cp:revision>93</cp:revision>
  <dcterms:created xsi:type="dcterms:W3CDTF">2025-05-28T14:57:08Z</dcterms:created>
  <dcterms:modified xsi:type="dcterms:W3CDTF">2025-09-17T10:00:22Z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0x010100C3FD711032831849941BFA0BBF13EEFE</vt:lpwstr>
  </property>
  <property fmtid="{D5CDD505-2E9C-101B-9397-08002B2CF9AE}" pid="3" name="MediaServiceImageTags">
    <vt:lpwstr/>
  </property>
</Properties>
</file>